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11.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53"/>
  </p:notesMasterIdLst>
  <p:sldIdLst>
    <p:sldId id="289" r:id="rId3"/>
    <p:sldId id="287" r:id="rId4"/>
    <p:sldId id="306" r:id="rId5"/>
    <p:sldId id="288" r:id="rId6"/>
    <p:sldId id="308" r:id="rId7"/>
    <p:sldId id="258" r:id="rId8"/>
    <p:sldId id="276" r:id="rId9"/>
    <p:sldId id="277" r:id="rId10"/>
    <p:sldId id="278" r:id="rId11"/>
    <p:sldId id="279" r:id="rId12"/>
    <p:sldId id="259" r:id="rId13"/>
    <p:sldId id="260" r:id="rId14"/>
    <p:sldId id="261" r:id="rId15"/>
    <p:sldId id="265" r:id="rId16"/>
    <p:sldId id="262" r:id="rId17"/>
    <p:sldId id="263" r:id="rId18"/>
    <p:sldId id="266" r:id="rId19"/>
    <p:sldId id="264" r:id="rId20"/>
    <p:sldId id="307" r:id="rId21"/>
    <p:sldId id="267" r:id="rId22"/>
    <p:sldId id="268" r:id="rId23"/>
    <p:sldId id="270" r:id="rId24"/>
    <p:sldId id="271" r:id="rId25"/>
    <p:sldId id="272" r:id="rId26"/>
    <p:sldId id="273" r:id="rId27"/>
    <p:sldId id="274" r:id="rId28"/>
    <p:sldId id="275" r:id="rId29"/>
    <p:sldId id="280" r:id="rId30"/>
    <p:sldId id="281" r:id="rId31"/>
    <p:sldId id="282" r:id="rId32"/>
    <p:sldId id="283" r:id="rId33"/>
    <p:sldId id="284" r:id="rId34"/>
    <p:sldId id="285"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28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4" autoAdjust="0"/>
    <p:restoredTop sz="94660"/>
  </p:normalViewPr>
  <p:slideViewPr>
    <p:cSldViewPr snapToGrid="0">
      <p:cViewPr varScale="1">
        <p:scale>
          <a:sx n="86" d="100"/>
          <a:sy n="86" d="100"/>
        </p:scale>
        <p:origin x="30"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Grimes" userId="b58058b7-2ab8-4142-95e7-f7e306e81118" providerId="ADAL" clId="{72EE6269-13CB-4633-93ED-5C031D91579B}"/>
    <pc:docChg chg="undo custSel addSld delSld modSld">
      <pc:chgData name="Mark Grimes" userId="b58058b7-2ab8-4142-95e7-f7e306e81118" providerId="ADAL" clId="{72EE6269-13CB-4633-93ED-5C031D91579B}" dt="2017-06-11T04:09:10.361" v="345" actId="255"/>
      <pc:docMkLst>
        <pc:docMk/>
      </pc:docMkLst>
      <pc:sldChg chg="modSp add del">
        <pc:chgData name="Mark Grimes" userId="b58058b7-2ab8-4142-95e7-f7e306e81118" providerId="ADAL" clId="{72EE6269-13CB-4633-93ED-5C031D91579B}" dt="2017-06-11T04:09:10.361" v="345" actId="255"/>
        <pc:sldMkLst>
          <pc:docMk/>
          <pc:sldMk cId="4143210951" sldId="306"/>
        </pc:sldMkLst>
        <pc:spChg chg="mod">
          <ac:chgData name="Mark Grimes" userId="b58058b7-2ab8-4142-95e7-f7e306e81118" providerId="ADAL" clId="{72EE6269-13CB-4633-93ED-5C031D91579B}" dt="2017-06-11T03:43:33.807" v="88" actId="20577"/>
          <ac:spMkLst>
            <pc:docMk/>
            <pc:sldMk cId="4143210951" sldId="306"/>
            <ac:spMk id="6" creationId="{00000000-0000-0000-0000-000000000000}"/>
          </ac:spMkLst>
        </pc:spChg>
        <pc:spChg chg="mod">
          <ac:chgData name="Mark Grimes" userId="b58058b7-2ab8-4142-95e7-f7e306e81118" providerId="ADAL" clId="{72EE6269-13CB-4633-93ED-5C031D91579B}" dt="2017-06-11T04:09:10.361" v="345" actId="255"/>
          <ac:spMkLst>
            <pc:docMk/>
            <pc:sldMk cId="4143210951" sldId="306"/>
            <ac:spMk id="17" creationId="{00000000-0000-0000-0000-000000000000}"/>
          </ac:spMkLst>
        </pc:spChg>
      </pc:sldChg>
      <pc:sldChg chg="addSp delSp modSp add">
        <pc:chgData name="Mark Grimes" userId="b58058b7-2ab8-4142-95e7-f7e306e81118" providerId="ADAL" clId="{72EE6269-13CB-4633-93ED-5C031D91579B}" dt="2017-06-11T04:07:55.122" v="343" actId="20577"/>
        <pc:sldMkLst>
          <pc:docMk/>
          <pc:sldMk cId="4157373504" sldId="307"/>
        </pc:sldMkLst>
        <pc:spChg chg="mod">
          <ac:chgData name="Mark Grimes" userId="b58058b7-2ab8-4142-95e7-f7e306e81118" providerId="ADAL" clId="{72EE6269-13CB-4633-93ED-5C031D91579B}" dt="2017-06-11T04:07:55.122" v="343" actId="20577"/>
          <ac:spMkLst>
            <pc:docMk/>
            <pc:sldMk cId="4157373504" sldId="307"/>
            <ac:spMk id="2" creationId="{00000000-0000-0000-0000-000000000000}"/>
          </ac:spMkLst>
        </pc:spChg>
        <pc:spChg chg="del">
          <ac:chgData name="Mark Grimes" userId="b58058b7-2ab8-4142-95e7-f7e306e81118" providerId="ADAL" clId="{72EE6269-13CB-4633-93ED-5C031D91579B}" dt="2017-06-11T03:47:23.571" v="137" actId="478"/>
          <ac:spMkLst>
            <pc:docMk/>
            <pc:sldMk cId="4157373504" sldId="307"/>
            <ac:spMk id="3" creationId="{00000000-0000-0000-0000-000000000000}"/>
          </ac:spMkLst>
        </pc:spChg>
        <pc:spChg chg="add del mod">
          <ac:chgData name="Mark Grimes" userId="b58058b7-2ab8-4142-95e7-f7e306e81118" providerId="ADAL" clId="{72EE6269-13CB-4633-93ED-5C031D91579B}" dt="2017-06-11T04:01:21.946" v="279" actId="478"/>
          <ac:spMkLst>
            <pc:docMk/>
            <pc:sldMk cId="4157373504" sldId="307"/>
            <ac:spMk id="5" creationId="{E4B99A44-CCE2-49EB-B873-CA6D1E72F4E5}"/>
          </ac:spMkLst>
        </pc:spChg>
        <pc:spChg chg="add del mod">
          <ac:chgData name="Mark Grimes" userId="b58058b7-2ab8-4142-95e7-f7e306e81118" providerId="ADAL" clId="{72EE6269-13CB-4633-93ED-5C031D91579B}" dt="2017-06-11T04:01:33.757" v="282" actId="478"/>
          <ac:spMkLst>
            <pc:docMk/>
            <pc:sldMk cId="4157373504" sldId="307"/>
            <ac:spMk id="7" creationId="{0832F29E-150F-4B1C-AAD1-5ADA2FC976FC}"/>
          </ac:spMkLst>
        </pc:spChg>
        <pc:spChg chg="add mod">
          <ac:chgData name="Mark Grimes" userId="b58058b7-2ab8-4142-95e7-f7e306e81118" providerId="ADAL" clId="{72EE6269-13CB-4633-93ED-5C031D91579B}" dt="2017-06-11T04:04:42.722" v="330" actId="1076"/>
          <ac:spMkLst>
            <pc:docMk/>
            <pc:sldMk cId="4157373504" sldId="307"/>
            <ac:spMk id="8" creationId="{F7C37F49-1EE5-48C6-AF32-9264039C8799}"/>
          </ac:spMkLst>
        </pc:spChg>
        <pc:spChg chg="add mod">
          <ac:chgData name="Mark Grimes" userId="b58058b7-2ab8-4142-95e7-f7e306e81118" providerId="ADAL" clId="{72EE6269-13CB-4633-93ED-5C031D91579B}" dt="2017-06-11T04:04:42.722" v="330" actId="1076"/>
          <ac:spMkLst>
            <pc:docMk/>
            <pc:sldMk cId="4157373504" sldId="307"/>
            <ac:spMk id="9" creationId="{7DBA6F21-3BA8-49C6-B85B-F3D476BD1D72}"/>
          </ac:spMkLst>
        </pc:spChg>
        <pc:spChg chg="add mod">
          <ac:chgData name="Mark Grimes" userId="b58058b7-2ab8-4142-95e7-f7e306e81118" providerId="ADAL" clId="{72EE6269-13CB-4633-93ED-5C031D91579B}" dt="2017-06-11T04:04:42.722" v="330" actId="1076"/>
          <ac:spMkLst>
            <pc:docMk/>
            <pc:sldMk cId="4157373504" sldId="307"/>
            <ac:spMk id="10" creationId="{7513B3F4-5889-40A5-B82A-2F3A8DA330B5}"/>
          </ac:spMkLst>
        </pc:spChg>
        <pc:spChg chg="mod topLvl">
          <ac:chgData name="Mark Grimes" userId="b58058b7-2ab8-4142-95e7-f7e306e81118" providerId="ADAL" clId="{72EE6269-13CB-4633-93ED-5C031D91579B}" dt="2017-06-11T04:04:42.722" v="330" actId="1076"/>
          <ac:spMkLst>
            <pc:docMk/>
            <pc:sldMk cId="4157373504" sldId="307"/>
            <ac:spMk id="14" creationId="{79D33911-0CE2-4ABE-BBB1-DB06E1DDFF73}"/>
          </ac:spMkLst>
        </pc:spChg>
        <pc:spChg chg="mod topLvl">
          <ac:chgData name="Mark Grimes" userId="b58058b7-2ab8-4142-95e7-f7e306e81118" providerId="ADAL" clId="{72EE6269-13CB-4633-93ED-5C031D91579B}" dt="2017-06-11T04:04:42.722" v="330" actId="1076"/>
          <ac:spMkLst>
            <pc:docMk/>
            <pc:sldMk cId="4157373504" sldId="307"/>
            <ac:spMk id="15" creationId="{22A6DB97-B640-4A2F-8043-81675E1BD37F}"/>
          </ac:spMkLst>
        </pc:spChg>
        <pc:spChg chg="mod topLvl">
          <ac:chgData name="Mark Grimes" userId="b58058b7-2ab8-4142-95e7-f7e306e81118" providerId="ADAL" clId="{72EE6269-13CB-4633-93ED-5C031D91579B}" dt="2017-06-11T04:04:42.722" v="330" actId="1076"/>
          <ac:spMkLst>
            <pc:docMk/>
            <pc:sldMk cId="4157373504" sldId="307"/>
            <ac:spMk id="16" creationId="{EF1DE0F5-BA94-458E-A042-766445CD4DC2}"/>
          </ac:spMkLst>
        </pc:spChg>
        <pc:spChg chg="mod topLvl">
          <ac:chgData name="Mark Grimes" userId="b58058b7-2ab8-4142-95e7-f7e306e81118" providerId="ADAL" clId="{72EE6269-13CB-4633-93ED-5C031D91579B}" dt="2017-06-11T04:04:42.722" v="330" actId="1076"/>
          <ac:spMkLst>
            <pc:docMk/>
            <pc:sldMk cId="4157373504" sldId="307"/>
            <ac:spMk id="19" creationId="{4A894293-E20B-439D-AA28-8951E1540680}"/>
          </ac:spMkLst>
        </pc:spChg>
        <pc:spChg chg="mod topLvl">
          <ac:chgData name="Mark Grimes" userId="b58058b7-2ab8-4142-95e7-f7e306e81118" providerId="ADAL" clId="{72EE6269-13CB-4633-93ED-5C031D91579B}" dt="2017-06-11T04:04:42.722" v="330" actId="1076"/>
          <ac:spMkLst>
            <pc:docMk/>
            <pc:sldMk cId="4157373504" sldId="307"/>
            <ac:spMk id="21" creationId="{C3BE3078-B974-411D-897D-B26A15CBD731}"/>
          </ac:spMkLst>
        </pc:spChg>
        <pc:spChg chg="mod topLvl">
          <ac:chgData name="Mark Grimes" userId="b58058b7-2ab8-4142-95e7-f7e306e81118" providerId="ADAL" clId="{72EE6269-13CB-4633-93ED-5C031D91579B}" dt="2017-06-11T04:04:42.722" v="330" actId="1076"/>
          <ac:spMkLst>
            <pc:docMk/>
            <pc:sldMk cId="4157373504" sldId="307"/>
            <ac:spMk id="22" creationId="{F7761D9B-31D9-4F5F-829F-3BADD7D29FBD}"/>
          </ac:spMkLst>
        </pc:spChg>
        <pc:spChg chg="mod topLvl">
          <ac:chgData name="Mark Grimes" userId="b58058b7-2ab8-4142-95e7-f7e306e81118" providerId="ADAL" clId="{72EE6269-13CB-4633-93ED-5C031D91579B}" dt="2017-06-11T04:04:42.722" v="330" actId="1076"/>
          <ac:spMkLst>
            <pc:docMk/>
            <pc:sldMk cId="4157373504" sldId="307"/>
            <ac:spMk id="26" creationId="{37883417-46FE-443A-9412-C01F2492CD26}"/>
          </ac:spMkLst>
        </pc:spChg>
        <pc:spChg chg="mod topLvl">
          <ac:chgData name="Mark Grimes" userId="b58058b7-2ab8-4142-95e7-f7e306e81118" providerId="ADAL" clId="{72EE6269-13CB-4633-93ED-5C031D91579B}" dt="2017-06-11T04:04:42.722" v="330" actId="1076"/>
          <ac:spMkLst>
            <pc:docMk/>
            <pc:sldMk cId="4157373504" sldId="307"/>
            <ac:spMk id="29" creationId="{94D077A3-A791-49F5-9C88-9D148939734D}"/>
          </ac:spMkLst>
        </pc:spChg>
        <pc:spChg chg="mod topLvl">
          <ac:chgData name="Mark Grimes" userId="b58058b7-2ab8-4142-95e7-f7e306e81118" providerId="ADAL" clId="{72EE6269-13CB-4633-93ED-5C031D91579B}" dt="2017-06-11T04:04:42.722" v="330" actId="1076"/>
          <ac:spMkLst>
            <pc:docMk/>
            <pc:sldMk cId="4157373504" sldId="307"/>
            <ac:spMk id="30" creationId="{8E8D4F15-0E31-40DD-B075-4D21D3B2DE86}"/>
          </ac:spMkLst>
        </pc:spChg>
        <pc:spChg chg="mod topLvl">
          <ac:chgData name="Mark Grimes" userId="b58058b7-2ab8-4142-95e7-f7e306e81118" providerId="ADAL" clId="{72EE6269-13CB-4633-93ED-5C031D91579B}" dt="2017-06-11T04:04:42.722" v="330" actId="1076"/>
          <ac:spMkLst>
            <pc:docMk/>
            <pc:sldMk cId="4157373504" sldId="307"/>
            <ac:spMk id="31" creationId="{5897921B-4722-476F-A774-3E2360965514}"/>
          </ac:spMkLst>
        </pc:spChg>
        <pc:spChg chg="mod topLvl">
          <ac:chgData name="Mark Grimes" userId="b58058b7-2ab8-4142-95e7-f7e306e81118" providerId="ADAL" clId="{72EE6269-13CB-4633-93ED-5C031D91579B}" dt="2017-06-11T04:04:42.722" v="330" actId="1076"/>
          <ac:spMkLst>
            <pc:docMk/>
            <pc:sldMk cId="4157373504" sldId="307"/>
            <ac:spMk id="32" creationId="{8D547022-A0C2-4A5F-BD00-4D1D796CFF2E}"/>
          </ac:spMkLst>
        </pc:spChg>
        <pc:spChg chg="mod topLvl">
          <ac:chgData name="Mark Grimes" userId="b58058b7-2ab8-4142-95e7-f7e306e81118" providerId="ADAL" clId="{72EE6269-13CB-4633-93ED-5C031D91579B}" dt="2017-06-11T04:04:42.722" v="330" actId="1076"/>
          <ac:spMkLst>
            <pc:docMk/>
            <pc:sldMk cId="4157373504" sldId="307"/>
            <ac:spMk id="33" creationId="{A24AD70F-F88F-411B-9FEB-9BC3404F11E3}"/>
          </ac:spMkLst>
        </pc:spChg>
        <pc:spChg chg="mod topLvl">
          <ac:chgData name="Mark Grimes" userId="b58058b7-2ab8-4142-95e7-f7e306e81118" providerId="ADAL" clId="{72EE6269-13CB-4633-93ED-5C031D91579B}" dt="2017-06-11T04:04:42.722" v="330" actId="1076"/>
          <ac:spMkLst>
            <pc:docMk/>
            <pc:sldMk cId="4157373504" sldId="307"/>
            <ac:spMk id="35" creationId="{828AEE83-A185-4372-9480-F5D41E7F1EB3}"/>
          </ac:spMkLst>
        </pc:spChg>
        <pc:spChg chg="mod topLvl">
          <ac:chgData name="Mark Grimes" userId="b58058b7-2ab8-4142-95e7-f7e306e81118" providerId="ADAL" clId="{72EE6269-13CB-4633-93ED-5C031D91579B}" dt="2017-06-11T04:04:42.722" v="330" actId="1076"/>
          <ac:spMkLst>
            <pc:docMk/>
            <pc:sldMk cId="4157373504" sldId="307"/>
            <ac:spMk id="39" creationId="{B1393235-4A67-4DA3-B6C5-D71AF8B4F1BA}"/>
          </ac:spMkLst>
        </pc:spChg>
        <pc:spChg chg="mod topLvl">
          <ac:chgData name="Mark Grimes" userId="b58058b7-2ab8-4142-95e7-f7e306e81118" providerId="ADAL" clId="{72EE6269-13CB-4633-93ED-5C031D91579B}" dt="2017-06-11T04:04:42.722" v="330" actId="1076"/>
          <ac:spMkLst>
            <pc:docMk/>
            <pc:sldMk cId="4157373504" sldId="307"/>
            <ac:spMk id="40" creationId="{5C649109-68DF-47DC-9358-B78D35018495}"/>
          </ac:spMkLst>
        </pc:spChg>
        <pc:spChg chg="mod topLvl">
          <ac:chgData name="Mark Grimes" userId="b58058b7-2ab8-4142-95e7-f7e306e81118" providerId="ADAL" clId="{72EE6269-13CB-4633-93ED-5C031D91579B}" dt="2017-06-11T04:04:42.722" v="330" actId="1076"/>
          <ac:spMkLst>
            <pc:docMk/>
            <pc:sldMk cId="4157373504" sldId="307"/>
            <ac:spMk id="41" creationId="{3AB4C8B7-6815-4BAE-BEB5-D362911E8412}"/>
          </ac:spMkLst>
        </pc:spChg>
        <pc:spChg chg="mod topLvl">
          <ac:chgData name="Mark Grimes" userId="b58058b7-2ab8-4142-95e7-f7e306e81118" providerId="ADAL" clId="{72EE6269-13CB-4633-93ED-5C031D91579B}" dt="2017-06-11T04:04:42.722" v="330" actId="1076"/>
          <ac:spMkLst>
            <pc:docMk/>
            <pc:sldMk cId="4157373504" sldId="307"/>
            <ac:spMk id="45" creationId="{21A3BD5D-3FA9-45B7-B010-E8EC8C7E3559}"/>
          </ac:spMkLst>
        </pc:spChg>
        <pc:spChg chg="mod topLvl">
          <ac:chgData name="Mark Grimes" userId="b58058b7-2ab8-4142-95e7-f7e306e81118" providerId="ADAL" clId="{72EE6269-13CB-4633-93ED-5C031D91579B}" dt="2017-06-11T04:04:42.722" v="330" actId="1076"/>
          <ac:spMkLst>
            <pc:docMk/>
            <pc:sldMk cId="4157373504" sldId="307"/>
            <ac:spMk id="47" creationId="{6E968E67-53F3-458D-80D1-8BF27A115765}"/>
          </ac:spMkLst>
        </pc:spChg>
        <pc:spChg chg="mod topLvl">
          <ac:chgData name="Mark Grimes" userId="b58058b7-2ab8-4142-95e7-f7e306e81118" providerId="ADAL" clId="{72EE6269-13CB-4633-93ED-5C031D91579B}" dt="2017-06-11T04:04:42.722" v="330" actId="1076"/>
          <ac:spMkLst>
            <pc:docMk/>
            <pc:sldMk cId="4157373504" sldId="307"/>
            <ac:spMk id="48" creationId="{99C58B1A-337B-4419-B7F6-897949F41BC8}"/>
          </ac:spMkLst>
        </pc:spChg>
        <pc:spChg chg="mod topLvl">
          <ac:chgData name="Mark Grimes" userId="b58058b7-2ab8-4142-95e7-f7e306e81118" providerId="ADAL" clId="{72EE6269-13CB-4633-93ED-5C031D91579B}" dt="2017-06-11T04:04:42.722" v="330" actId="1076"/>
          <ac:spMkLst>
            <pc:docMk/>
            <pc:sldMk cId="4157373504" sldId="307"/>
            <ac:spMk id="49" creationId="{061FE968-1E8A-4B31-8214-C73645760862}"/>
          </ac:spMkLst>
        </pc:spChg>
        <pc:spChg chg="mod topLvl">
          <ac:chgData name="Mark Grimes" userId="b58058b7-2ab8-4142-95e7-f7e306e81118" providerId="ADAL" clId="{72EE6269-13CB-4633-93ED-5C031D91579B}" dt="2017-06-11T04:04:42.722" v="330" actId="1076"/>
          <ac:spMkLst>
            <pc:docMk/>
            <pc:sldMk cId="4157373504" sldId="307"/>
            <ac:spMk id="53" creationId="{1021AA59-64CD-459B-B45E-EFDE3F2C26B2}"/>
          </ac:spMkLst>
        </pc:spChg>
        <pc:spChg chg="mod topLvl">
          <ac:chgData name="Mark Grimes" userId="b58058b7-2ab8-4142-95e7-f7e306e81118" providerId="ADAL" clId="{72EE6269-13CB-4633-93ED-5C031D91579B}" dt="2017-06-11T04:04:42.722" v="330" actId="1076"/>
          <ac:spMkLst>
            <pc:docMk/>
            <pc:sldMk cId="4157373504" sldId="307"/>
            <ac:spMk id="56" creationId="{530BFD04-80B4-404E-8F34-0642D962D2D0}"/>
          </ac:spMkLst>
        </pc:spChg>
        <pc:spChg chg="mod topLvl">
          <ac:chgData name="Mark Grimes" userId="b58058b7-2ab8-4142-95e7-f7e306e81118" providerId="ADAL" clId="{72EE6269-13CB-4633-93ED-5C031D91579B}" dt="2017-06-11T04:04:42.722" v="330" actId="1076"/>
          <ac:spMkLst>
            <pc:docMk/>
            <pc:sldMk cId="4157373504" sldId="307"/>
            <ac:spMk id="57" creationId="{187F852B-EA1B-4DB1-BF6C-C2717F74FB50}"/>
          </ac:spMkLst>
        </pc:spChg>
        <pc:spChg chg="mod topLvl">
          <ac:chgData name="Mark Grimes" userId="b58058b7-2ab8-4142-95e7-f7e306e81118" providerId="ADAL" clId="{72EE6269-13CB-4633-93ED-5C031D91579B}" dt="2017-06-11T04:04:42.722" v="330" actId="1076"/>
          <ac:spMkLst>
            <pc:docMk/>
            <pc:sldMk cId="4157373504" sldId="307"/>
            <ac:spMk id="58" creationId="{2185F6C4-0AAA-4541-BABE-7B8F3F0E7407}"/>
          </ac:spMkLst>
        </pc:spChg>
        <pc:spChg chg="mod topLvl">
          <ac:chgData name="Mark Grimes" userId="b58058b7-2ab8-4142-95e7-f7e306e81118" providerId="ADAL" clId="{72EE6269-13CB-4633-93ED-5C031D91579B}" dt="2017-06-11T04:04:42.722" v="330" actId="1076"/>
          <ac:spMkLst>
            <pc:docMk/>
            <pc:sldMk cId="4157373504" sldId="307"/>
            <ac:spMk id="59" creationId="{7F77E5CC-0E72-4ED1-A075-D5EE06DC9CA6}"/>
          </ac:spMkLst>
        </pc:spChg>
        <pc:spChg chg="mod topLvl">
          <ac:chgData name="Mark Grimes" userId="b58058b7-2ab8-4142-95e7-f7e306e81118" providerId="ADAL" clId="{72EE6269-13CB-4633-93ED-5C031D91579B}" dt="2017-06-11T04:04:42.722" v="330" actId="1076"/>
          <ac:spMkLst>
            <pc:docMk/>
            <pc:sldMk cId="4157373504" sldId="307"/>
            <ac:spMk id="60" creationId="{21C325CF-59BB-43AB-AAA2-61564A50C9D3}"/>
          </ac:spMkLst>
        </pc:spChg>
        <pc:spChg chg="mod topLvl">
          <ac:chgData name="Mark Grimes" userId="b58058b7-2ab8-4142-95e7-f7e306e81118" providerId="ADAL" clId="{72EE6269-13CB-4633-93ED-5C031D91579B}" dt="2017-06-11T04:04:42.722" v="330" actId="1076"/>
          <ac:spMkLst>
            <pc:docMk/>
            <pc:sldMk cId="4157373504" sldId="307"/>
            <ac:spMk id="62" creationId="{BA550BF0-2056-45A0-95D5-1C38BBF17060}"/>
          </ac:spMkLst>
        </pc:spChg>
        <pc:spChg chg="add mod">
          <ac:chgData name="Mark Grimes" userId="b58058b7-2ab8-4142-95e7-f7e306e81118" providerId="ADAL" clId="{72EE6269-13CB-4633-93ED-5C031D91579B}" dt="2017-06-11T04:03:26.014" v="292" actId="0"/>
          <ac:spMkLst>
            <pc:docMk/>
            <pc:sldMk cId="4157373504" sldId="307"/>
            <ac:spMk id="65" creationId="{3FB8A0C1-8646-4095-B71C-D3C195D97DE1}"/>
          </ac:spMkLst>
        </pc:spChg>
        <pc:spChg chg="add mod">
          <ac:chgData name="Mark Grimes" userId="b58058b7-2ab8-4142-95e7-f7e306e81118" providerId="ADAL" clId="{72EE6269-13CB-4633-93ED-5C031D91579B}" dt="2017-06-11T04:03:26.014" v="292" actId="0"/>
          <ac:spMkLst>
            <pc:docMk/>
            <pc:sldMk cId="4157373504" sldId="307"/>
            <ac:spMk id="66" creationId="{48E70938-D9A4-4E77-9F20-21B47CB50467}"/>
          </ac:spMkLst>
        </pc:spChg>
        <pc:spChg chg="add mod">
          <ac:chgData name="Mark Grimes" userId="b58058b7-2ab8-4142-95e7-f7e306e81118" providerId="ADAL" clId="{72EE6269-13CB-4633-93ED-5C031D91579B}" dt="2017-06-11T04:03:26.014" v="292" actId="0"/>
          <ac:spMkLst>
            <pc:docMk/>
            <pc:sldMk cId="4157373504" sldId="307"/>
            <ac:spMk id="67" creationId="{733E5532-D5B2-4CA4-B87D-66A8082A43E0}"/>
          </ac:spMkLst>
        </pc:spChg>
        <pc:spChg chg="add mod">
          <ac:chgData name="Mark Grimes" userId="b58058b7-2ab8-4142-95e7-f7e306e81118" providerId="ADAL" clId="{72EE6269-13CB-4633-93ED-5C031D91579B}" dt="2017-06-11T04:03:26.014" v="292" actId="0"/>
          <ac:spMkLst>
            <pc:docMk/>
            <pc:sldMk cId="4157373504" sldId="307"/>
            <ac:spMk id="68" creationId="{C2CB45BB-2FA3-4A3D-BF13-2361F8D986FB}"/>
          </ac:spMkLst>
        </pc:spChg>
        <pc:spChg chg="add mod">
          <ac:chgData name="Mark Grimes" userId="b58058b7-2ab8-4142-95e7-f7e306e81118" providerId="ADAL" clId="{72EE6269-13CB-4633-93ED-5C031D91579B}" dt="2017-06-11T04:03:26.014" v="292" actId="0"/>
          <ac:spMkLst>
            <pc:docMk/>
            <pc:sldMk cId="4157373504" sldId="307"/>
            <ac:spMk id="69" creationId="{2166F057-F419-42CE-A3EB-F99CC6D68FA8}"/>
          </ac:spMkLst>
        </pc:spChg>
        <pc:spChg chg="add mod">
          <ac:chgData name="Mark Grimes" userId="b58058b7-2ab8-4142-95e7-f7e306e81118" providerId="ADAL" clId="{72EE6269-13CB-4633-93ED-5C031D91579B}" dt="2017-06-11T04:03:26.014" v="292" actId="0"/>
          <ac:spMkLst>
            <pc:docMk/>
            <pc:sldMk cId="4157373504" sldId="307"/>
            <ac:spMk id="70" creationId="{51B85968-4964-4F5B-A2BB-50C5DC0CC6E3}"/>
          </ac:spMkLst>
        </pc:spChg>
        <pc:spChg chg="add mod">
          <ac:chgData name="Mark Grimes" userId="b58058b7-2ab8-4142-95e7-f7e306e81118" providerId="ADAL" clId="{72EE6269-13CB-4633-93ED-5C031D91579B}" dt="2017-06-11T04:03:40.744" v="294" actId="0"/>
          <ac:spMkLst>
            <pc:docMk/>
            <pc:sldMk cId="4157373504" sldId="307"/>
            <ac:spMk id="71" creationId="{79674A8F-8B8A-4300-A7F6-F2AE97D7B8F4}"/>
          </ac:spMkLst>
        </pc:spChg>
        <pc:spChg chg="add mod">
          <ac:chgData name="Mark Grimes" userId="b58058b7-2ab8-4142-95e7-f7e306e81118" providerId="ADAL" clId="{72EE6269-13CB-4633-93ED-5C031D91579B}" dt="2017-06-11T04:03:40.744" v="294" actId="0"/>
          <ac:spMkLst>
            <pc:docMk/>
            <pc:sldMk cId="4157373504" sldId="307"/>
            <ac:spMk id="72" creationId="{ACDD4833-B3DF-4B3B-ADC1-EB68315560D7}"/>
          </ac:spMkLst>
        </pc:spChg>
        <pc:spChg chg="add mod">
          <ac:chgData name="Mark Grimes" userId="b58058b7-2ab8-4142-95e7-f7e306e81118" providerId="ADAL" clId="{72EE6269-13CB-4633-93ED-5C031D91579B}" dt="2017-06-11T04:03:40.744" v="294" actId="0"/>
          <ac:spMkLst>
            <pc:docMk/>
            <pc:sldMk cId="4157373504" sldId="307"/>
            <ac:spMk id="73" creationId="{1E594254-96FD-45F2-BDF2-54AD8991C267}"/>
          </ac:spMkLst>
        </pc:spChg>
        <pc:grpChg chg="add del">
          <ac:chgData name="Mark Grimes" userId="b58058b7-2ab8-4142-95e7-f7e306e81118" providerId="ADAL" clId="{72EE6269-13CB-4633-93ED-5C031D91579B}" dt="2017-06-11T04:02:19.705" v="285" actId="0"/>
          <ac:grpSpMkLst>
            <pc:docMk/>
            <pc:sldMk cId="4157373504" sldId="307"/>
            <ac:grpSpMk id="11" creationId="{21DB94CB-41C1-4862-85C6-1DC6AD722172}"/>
          </ac:grpSpMkLst>
        </pc:grpChg>
        <pc:grpChg chg="del mod topLvl">
          <ac:chgData name="Mark Grimes" userId="b58058b7-2ab8-4142-95e7-f7e306e81118" providerId="ADAL" clId="{72EE6269-13CB-4633-93ED-5C031D91579B}" dt="2017-06-11T04:02:46.520" v="288" actId="0"/>
          <ac:grpSpMkLst>
            <pc:docMk/>
            <pc:sldMk cId="4157373504" sldId="307"/>
            <ac:grpSpMk id="12" creationId="{85EC664A-814C-4D93-BC5E-F620A1BC3BB0}"/>
          </ac:grpSpMkLst>
        </pc:grpChg>
        <pc:grpChg chg="mod topLvl">
          <ac:chgData name="Mark Grimes" userId="b58058b7-2ab8-4142-95e7-f7e306e81118" providerId="ADAL" clId="{72EE6269-13CB-4633-93ED-5C031D91579B}" dt="2017-06-11T04:04:42.722" v="330" actId="1076"/>
          <ac:grpSpMkLst>
            <pc:docMk/>
            <pc:sldMk cId="4157373504" sldId="307"/>
            <ac:grpSpMk id="17" creationId="{F41334FE-77D0-4C74-AB17-853423B96CB2}"/>
          </ac:grpSpMkLst>
        </pc:grpChg>
        <pc:grpChg chg="add del">
          <ac:chgData name="Mark Grimes" userId="b58058b7-2ab8-4142-95e7-f7e306e81118" providerId="ADAL" clId="{72EE6269-13CB-4633-93ED-5C031D91579B}" dt="2017-06-11T04:02:19.705" v="285" actId="0"/>
          <ac:grpSpMkLst>
            <pc:docMk/>
            <pc:sldMk cId="4157373504" sldId="307"/>
            <ac:grpSpMk id="25" creationId="{99AB49B0-F142-461D-8986-E123F490BE2B}"/>
          </ac:grpSpMkLst>
        </pc:grpChg>
        <pc:grpChg chg="del mod topLvl">
          <ac:chgData name="Mark Grimes" userId="b58058b7-2ab8-4142-95e7-f7e306e81118" providerId="ADAL" clId="{72EE6269-13CB-4633-93ED-5C031D91579B}" dt="2017-06-11T04:02:41.077" v="287" actId="0"/>
          <ac:grpSpMkLst>
            <pc:docMk/>
            <pc:sldMk cId="4157373504" sldId="307"/>
            <ac:grpSpMk id="27" creationId="{E8F22ED3-3A60-4A72-B0B7-539568781F56}"/>
          </ac:grpSpMkLst>
        </pc:grpChg>
        <pc:grpChg chg="add del">
          <ac:chgData name="Mark Grimes" userId="b58058b7-2ab8-4142-95e7-f7e306e81118" providerId="ADAL" clId="{72EE6269-13CB-4633-93ED-5C031D91579B}" dt="2017-06-11T04:02:19.705" v="285" actId="0"/>
          <ac:grpSpMkLst>
            <pc:docMk/>
            <pc:sldMk cId="4157373504" sldId="307"/>
            <ac:grpSpMk id="38" creationId="{F3EB13C2-8F46-4F19-959A-783340742D49}"/>
          </ac:grpSpMkLst>
        </pc:grpChg>
        <pc:grpChg chg="mod topLvl">
          <ac:chgData name="Mark Grimes" userId="b58058b7-2ab8-4142-95e7-f7e306e81118" providerId="ADAL" clId="{72EE6269-13CB-4633-93ED-5C031D91579B}" dt="2017-06-11T04:04:42.722" v="330" actId="1076"/>
          <ac:grpSpMkLst>
            <pc:docMk/>
            <pc:sldMk cId="4157373504" sldId="307"/>
            <ac:grpSpMk id="42" creationId="{556612D1-AF6A-4C31-834C-DE63A49D5381}"/>
          </ac:grpSpMkLst>
        </pc:grpChg>
        <pc:grpChg chg="add del">
          <ac:chgData name="Mark Grimes" userId="b58058b7-2ab8-4142-95e7-f7e306e81118" providerId="ADAL" clId="{72EE6269-13CB-4633-93ED-5C031D91579B}" dt="2017-06-11T04:02:06.294" v="284" actId="0"/>
          <ac:grpSpMkLst>
            <pc:docMk/>
            <pc:sldMk cId="4157373504" sldId="307"/>
            <ac:grpSpMk id="52" creationId="{99D6C5DE-95D7-4495-90B5-A5E0BBCC162B}"/>
          </ac:grpSpMkLst>
        </pc:grpChg>
        <pc:grpChg chg="del mod topLvl">
          <ac:chgData name="Mark Grimes" userId="b58058b7-2ab8-4142-95e7-f7e306e81118" providerId="ADAL" clId="{72EE6269-13CB-4633-93ED-5C031D91579B}" dt="2017-06-11T04:02:30.106" v="286" actId="0"/>
          <ac:grpSpMkLst>
            <pc:docMk/>
            <pc:sldMk cId="4157373504" sldId="307"/>
            <ac:grpSpMk id="54" creationId="{BF372B83-8393-4E5C-AE87-BCDFD5B348FA}"/>
          </ac:grpSpMkLst>
        </pc:grpChg>
        <pc:picChg chg="mod topLvl">
          <ac:chgData name="Mark Grimes" userId="b58058b7-2ab8-4142-95e7-f7e306e81118" providerId="ADAL" clId="{72EE6269-13CB-4633-93ED-5C031D91579B}" dt="2017-06-11T04:04:42.722" v="330" actId="1076"/>
          <ac:picMkLst>
            <pc:docMk/>
            <pc:sldMk cId="4157373504" sldId="307"/>
            <ac:picMk id="13" creationId="{E891DC6B-8287-4531-A564-3C9C95A27F8A}"/>
          </ac:picMkLst>
        </pc:picChg>
        <pc:picChg chg="mod topLvl">
          <ac:chgData name="Mark Grimes" userId="b58058b7-2ab8-4142-95e7-f7e306e81118" providerId="ADAL" clId="{72EE6269-13CB-4633-93ED-5C031D91579B}" dt="2017-06-11T04:04:42.722" v="330" actId="1076"/>
          <ac:picMkLst>
            <pc:docMk/>
            <pc:sldMk cId="4157373504" sldId="307"/>
            <ac:picMk id="28" creationId="{90D879F1-BE0D-47C8-8500-4210AAD30F8C}"/>
          </ac:picMkLst>
        </pc:picChg>
        <pc:picChg chg="mod topLvl">
          <ac:chgData name="Mark Grimes" userId="b58058b7-2ab8-4142-95e7-f7e306e81118" providerId="ADAL" clId="{72EE6269-13CB-4633-93ED-5C031D91579B}" dt="2017-06-11T04:04:42.722" v="330" actId="1076"/>
          <ac:picMkLst>
            <pc:docMk/>
            <pc:sldMk cId="4157373504" sldId="307"/>
            <ac:picMk id="34" creationId="{CA6367E2-5C1E-4317-A42E-067E3D6CB41C}"/>
          </ac:picMkLst>
        </pc:picChg>
        <pc:picChg chg="mod topLvl">
          <ac:chgData name="Mark Grimes" userId="b58058b7-2ab8-4142-95e7-f7e306e81118" providerId="ADAL" clId="{72EE6269-13CB-4633-93ED-5C031D91579B}" dt="2017-06-11T04:04:42.722" v="330" actId="1076"/>
          <ac:picMkLst>
            <pc:docMk/>
            <pc:sldMk cId="4157373504" sldId="307"/>
            <ac:picMk id="43" creationId="{5DB6FE2F-7A76-44D9-93CC-0DB2E69AFAED}"/>
          </ac:picMkLst>
        </pc:picChg>
        <pc:picChg chg="mod topLvl">
          <ac:chgData name="Mark Grimes" userId="b58058b7-2ab8-4142-95e7-f7e306e81118" providerId="ADAL" clId="{72EE6269-13CB-4633-93ED-5C031D91579B}" dt="2017-06-11T04:04:42.722" v="330" actId="1076"/>
          <ac:picMkLst>
            <pc:docMk/>
            <pc:sldMk cId="4157373504" sldId="307"/>
            <ac:picMk id="55" creationId="{DD470067-BFEF-43A1-B486-BA30C7B7499A}"/>
          </ac:picMkLst>
        </pc:picChg>
        <pc:picChg chg="mod topLvl">
          <ac:chgData name="Mark Grimes" userId="b58058b7-2ab8-4142-95e7-f7e306e81118" providerId="ADAL" clId="{72EE6269-13CB-4633-93ED-5C031D91579B}" dt="2017-06-11T04:04:42.722" v="330" actId="1076"/>
          <ac:picMkLst>
            <pc:docMk/>
            <pc:sldMk cId="4157373504" sldId="307"/>
            <ac:picMk id="61" creationId="{5FEDBAE4-45C8-4773-BA0A-0FC3232BA70C}"/>
          </ac:picMkLst>
        </pc:picChg>
        <pc:cxnChg chg="mod topLvl">
          <ac:chgData name="Mark Grimes" userId="b58058b7-2ab8-4142-95e7-f7e306e81118" providerId="ADAL" clId="{72EE6269-13CB-4633-93ED-5C031D91579B}" dt="2017-06-11T04:04:42.722" v="330" actId="1076"/>
          <ac:cxnSpMkLst>
            <pc:docMk/>
            <pc:sldMk cId="4157373504" sldId="307"/>
            <ac:cxnSpMk id="18" creationId="{658FC19D-B71B-4797-81AB-F5DC22B3E778}"/>
          </ac:cxnSpMkLst>
        </pc:cxnChg>
        <pc:cxnChg chg="mod topLvl">
          <ac:chgData name="Mark Grimes" userId="b58058b7-2ab8-4142-95e7-f7e306e81118" providerId="ADAL" clId="{72EE6269-13CB-4633-93ED-5C031D91579B}" dt="2017-06-11T04:04:42.722" v="330" actId="1076"/>
          <ac:cxnSpMkLst>
            <pc:docMk/>
            <pc:sldMk cId="4157373504" sldId="307"/>
            <ac:cxnSpMk id="20" creationId="{3C2FB2AF-BBD3-4322-97BE-B7FF77D85833}"/>
          </ac:cxnSpMkLst>
        </pc:cxnChg>
        <pc:cxnChg chg="mod topLvl">
          <ac:chgData name="Mark Grimes" userId="b58058b7-2ab8-4142-95e7-f7e306e81118" providerId="ADAL" clId="{72EE6269-13CB-4633-93ED-5C031D91579B}" dt="2017-06-11T04:04:42.722" v="330" actId="1076"/>
          <ac:cxnSpMkLst>
            <pc:docMk/>
            <pc:sldMk cId="4157373504" sldId="307"/>
            <ac:cxnSpMk id="36" creationId="{7199B37B-FB34-436C-A6CB-C7D999133D55}"/>
          </ac:cxnSpMkLst>
        </pc:cxnChg>
        <pc:cxnChg chg="mod topLvl">
          <ac:chgData name="Mark Grimes" userId="b58058b7-2ab8-4142-95e7-f7e306e81118" providerId="ADAL" clId="{72EE6269-13CB-4633-93ED-5C031D91579B}" dt="2017-06-11T04:04:42.722" v="330" actId="1076"/>
          <ac:cxnSpMkLst>
            <pc:docMk/>
            <pc:sldMk cId="4157373504" sldId="307"/>
            <ac:cxnSpMk id="37" creationId="{B23321F0-3EDB-4EE2-950A-23AC3C26F0EE}"/>
          </ac:cxnSpMkLst>
        </pc:cxnChg>
        <pc:cxnChg chg="mod topLvl">
          <ac:chgData name="Mark Grimes" userId="b58058b7-2ab8-4142-95e7-f7e306e81118" providerId="ADAL" clId="{72EE6269-13CB-4633-93ED-5C031D91579B}" dt="2017-06-11T04:04:42.722" v="330" actId="1076"/>
          <ac:cxnSpMkLst>
            <pc:docMk/>
            <pc:sldMk cId="4157373504" sldId="307"/>
            <ac:cxnSpMk id="44" creationId="{BD539069-8E84-4B6F-8ECF-04B0933366AF}"/>
          </ac:cxnSpMkLst>
        </pc:cxnChg>
        <pc:cxnChg chg="mod topLvl">
          <ac:chgData name="Mark Grimes" userId="b58058b7-2ab8-4142-95e7-f7e306e81118" providerId="ADAL" clId="{72EE6269-13CB-4633-93ED-5C031D91579B}" dt="2017-06-11T04:04:42.722" v="330" actId="1076"/>
          <ac:cxnSpMkLst>
            <pc:docMk/>
            <pc:sldMk cId="4157373504" sldId="307"/>
            <ac:cxnSpMk id="46" creationId="{34117406-9191-4943-A221-A32CE45F523D}"/>
          </ac:cxnSpMkLst>
        </pc:cxnChg>
        <pc:cxnChg chg="mod topLvl">
          <ac:chgData name="Mark Grimes" userId="b58058b7-2ab8-4142-95e7-f7e306e81118" providerId="ADAL" clId="{72EE6269-13CB-4633-93ED-5C031D91579B}" dt="2017-06-11T04:04:42.722" v="330" actId="1076"/>
          <ac:cxnSpMkLst>
            <pc:docMk/>
            <pc:sldMk cId="4157373504" sldId="307"/>
            <ac:cxnSpMk id="63" creationId="{ABA6A1E2-5242-433E-9685-76AA38FF66D3}"/>
          </ac:cxnSpMkLst>
        </pc:cxnChg>
        <pc:cxnChg chg="mod topLvl">
          <ac:chgData name="Mark Grimes" userId="b58058b7-2ab8-4142-95e7-f7e306e81118" providerId="ADAL" clId="{72EE6269-13CB-4633-93ED-5C031D91579B}" dt="2017-06-11T04:04:42.722" v="330" actId="1076"/>
          <ac:cxnSpMkLst>
            <pc:docMk/>
            <pc:sldMk cId="4157373504" sldId="307"/>
            <ac:cxnSpMk id="64" creationId="{1460C51C-CBBC-4822-87BD-740C02A53F9E}"/>
          </ac:cxnSpMkLst>
        </pc:cxnChg>
      </pc:sldChg>
      <pc:sldChg chg="add">
        <pc:chgData name="Mark Grimes" userId="b58058b7-2ab8-4142-95e7-f7e306e81118" providerId="ADAL" clId="{72EE6269-13CB-4633-93ED-5C031D91579B}" dt="2017-06-11T04:05:23.602" v="333" actId="0"/>
        <pc:sldMkLst>
          <pc:docMk/>
          <pc:sldMk cId="1373361782" sldId="30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DD3D5F-E149-46DF-9DCA-EAF6439D8FBC}" type="doc">
      <dgm:prSet loTypeId="urn:microsoft.com/office/officeart/2008/layout/AlternatingHexagons" loCatId="list" qsTypeId="urn:microsoft.com/office/officeart/2005/8/quickstyle/simple1" qsCatId="simple" csTypeId="urn:microsoft.com/office/officeart/2005/8/colors/accent6_2" csCatId="accent6" phldr="1"/>
      <dgm:spPr/>
      <dgm:t>
        <a:bodyPr/>
        <a:lstStyle/>
        <a:p>
          <a:endParaRPr lang="en-US"/>
        </a:p>
      </dgm:t>
    </dgm:pt>
    <dgm:pt modelId="{EEA06D5F-AEF1-4E25-81CB-378F9FBE7219}">
      <dgm:prSet phldrT="[Text]"/>
      <dgm:spPr/>
      <dgm:t>
        <a:bodyPr/>
        <a:lstStyle/>
        <a:p>
          <a:r>
            <a:rPr lang="en-US" dirty="0">
              <a:solidFill>
                <a:schemeClr val="tx1"/>
              </a:solidFill>
            </a:rPr>
            <a:t>Networking</a:t>
          </a:r>
        </a:p>
      </dgm:t>
    </dgm:pt>
    <dgm:pt modelId="{0EA01D4C-DCEC-4CCE-B653-535F0EB94404}" type="parTrans" cxnId="{7C30BBA6-1795-4AD1-94AD-5D1D9ABD1214}">
      <dgm:prSet/>
      <dgm:spPr/>
      <dgm:t>
        <a:bodyPr/>
        <a:lstStyle/>
        <a:p>
          <a:endParaRPr lang="en-US">
            <a:solidFill>
              <a:schemeClr val="tx1"/>
            </a:solidFill>
          </a:endParaRPr>
        </a:p>
      </dgm:t>
    </dgm:pt>
    <dgm:pt modelId="{BBFAC1CF-FB45-4815-B4AD-A0064D1B9DF7}" type="sibTrans" cxnId="{7C30BBA6-1795-4AD1-94AD-5D1D9ABD1214}">
      <dgm:prSet/>
      <dgm:spPr/>
      <dgm:t>
        <a:bodyPr/>
        <a:lstStyle/>
        <a:p>
          <a:endParaRPr lang="en-US">
            <a:solidFill>
              <a:schemeClr val="tx1"/>
            </a:solidFill>
          </a:endParaRPr>
        </a:p>
      </dgm:t>
    </dgm:pt>
    <dgm:pt modelId="{3E42D143-F001-4C04-A534-AE311517B45D}">
      <dgm:prSet phldrT="[Text]"/>
      <dgm:spPr/>
      <dgm:t>
        <a:bodyPr/>
        <a:lstStyle/>
        <a:p>
          <a:r>
            <a:rPr lang="en-US" dirty="0">
              <a:solidFill>
                <a:schemeClr val="tx1"/>
              </a:solidFill>
            </a:rPr>
            <a:t>Hybrid</a:t>
          </a:r>
        </a:p>
      </dgm:t>
    </dgm:pt>
    <dgm:pt modelId="{371518E1-3E0D-4965-B8B4-ED69DBD73485}" type="parTrans" cxnId="{7DC679CC-02F0-4C1A-B2EE-C1B5FD646786}">
      <dgm:prSet/>
      <dgm:spPr/>
      <dgm:t>
        <a:bodyPr/>
        <a:lstStyle/>
        <a:p>
          <a:endParaRPr lang="en-US"/>
        </a:p>
      </dgm:t>
    </dgm:pt>
    <dgm:pt modelId="{B699EEE4-900F-4024-886B-29CF6EEF61C7}" type="sibTrans" cxnId="{7DC679CC-02F0-4C1A-B2EE-C1B5FD646786}">
      <dgm:prSet/>
      <dgm:spPr/>
      <dgm:t>
        <a:bodyPr/>
        <a:lstStyle/>
        <a:p>
          <a:endParaRPr lang="en-US"/>
        </a:p>
      </dgm:t>
    </dgm:pt>
    <dgm:pt modelId="{90726E42-CA32-46D5-A01B-DD0852E20DB9}">
      <dgm:prSet phldrT="[Text]"/>
      <dgm:spPr/>
      <dgm:t>
        <a:bodyPr/>
        <a:lstStyle/>
        <a:p>
          <a:r>
            <a:rPr lang="en-US" dirty="0">
              <a:solidFill>
                <a:schemeClr val="tx1"/>
              </a:solidFill>
            </a:rPr>
            <a:t>Networking Services</a:t>
          </a:r>
        </a:p>
      </dgm:t>
    </dgm:pt>
    <dgm:pt modelId="{95015126-8D8F-45DC-9212-7DB11CEABE4C}" type="parTrans" cxnId="{84DF2DF6-F156-41C8-91AB-F2B3DB6F5ABD}">
      <dgm:prSet/>
      <dgm:spPr/>
      <dgm:t>
        <a:bodyPr/>
        <a:lstStyle/>
        <a:p>
          <a:endParaRPr lang="en-US"/>
        </a:p>
      </dgm:t>
    </dgm:pt>
    <dgm:pt modelId="{869F1D77-4908-4854-B61E-1FF585AC3EC3}" type="sibTrans" cxnId="{84DF2DF6-F156-41C8-91AB-F2B3DB6F5ABD}">
      <dgm:prSet/>
      <dgm:spPr/>
      <dgm:t>
        <a:bodyPr/>
        <a:lstStyle/>
        <a:p>
          <a:endParaRPr lang="en-US"/>
        </a:p>
      </dgm:t>
    </dgm:pt>
    <dgm:pt modelId="{351FC134-8697-4C99-AFA8-B90BC49F3901}" type="pres">
      <dgm:prSet presAssocID="{A6DD3D5F-E149-46DF-9DCA-EAF6439D8FBC}" presName="Name0" presStyleCnt="0">
        <dgm:presLayoutVars>
          <dgm:chMax/>
          <dgm:chPref/>
          <dgm:dir/>
          <dgm:animLvl val="lvl"/>
        </dgm:presLayoutVars>
      </dgm:prSet>
      <dgm:spPr/>
    </dgm:pt>
    <dgm:pt modelId="{C27083B2-9A0F-4FFA-BCE6-5FCE9BF5DF4C}" type="pres">
      <dgm:prSet presAssocID="{EEA06D5F-AEF1-4E25-81CB-378F9FBE7219}" presName="composite" presStyleCnt="0"/>
      <dgm:spPr/>
    </dgm:pt>
    <dgm:pt modelId="{7FFF41F5-4B85-4283-89BC-F72BB1DCDF17}" type="pres">
      <dgm:prSet presAssocID="{EEA06D5F-AEF1-4E25-81CB-378F9FBE7219}" presName="Parent1" presStyleLbl="node1" presStyleIdx="0" presStyleCnt="6">
        <dgm:presLayoutVars>
          <dgm:chMax val="1"/>
          <dgm:chPref val="1"/>
          <dgm:bulletEnabled val="1"/>
        </dgm:presLayoutVars>
      </dgm:prSet>
      <dgm:spPr/>
    </dgm:pt>
    <dgm:pt modelId="{9A53782E-84B7-495E-BB96-20026BD94B97}" type="pres">
      <dgm:prSet presAssocID="{EEA06D5F-AEF1-4E25-81CB-378F9FBE7219}" presName="Childtext1" presStyleLbl="revTx" presStyleIdx="0" presStyleCnt="3">
        <dgm:presLayoutVars>
          <dgm:chMax val="0"/>
          <dgm:chPref val="0"/>
          <dgm:bulletEnabled val="1"/>
        </dgm:presLayoutVars>
      </dgm:prSet>
      <dgm:spPr/>
    </dgm:pt>
    <dgm:pt modelId="{C8F46EF9-A892-40FC-8AFD-0A2A27FD9B8E}" type="pres">
      <dgm:prSet presAssocID="{EEA06D5F-AEF1-4E25-81CB-378F9FBE7219}" presName="BalanceSpacing" presStyleCnt="0"/>
      <dgm:spPr/>
    </dgm:pt>
    <dgm:pt modelId="{E418E733-20C6-49A0-997F-9C6B8905BA95}" type="pres">
      <dgm:prSet presAssocID="{EEA06D5F-AEF1-4E25-81CB-378F9FBE7219}" presName="BalanceSpacing1" presStyleCnt="0"/>
      <dgm:spPr/>
    </dgm:pt>
    <dgm:pt modelId="{9A30A22A-4099-4164-B490-37968B1380F3}" type="pres">
      <dgm:prSet presAssocID="{BBFAC1CF-FB45-4815-B4AD-A0064D1B9DF7}" presName="Accent1Text" presStyleLbl="node1" presStyleIdx="1" presStyleCnt="6"/>
      <dgm:spPr/>
    </dgm:pt>
    <dgm:pt modelId="{F78791F6-8845-4D85-8FCC-3525878660B6}" type="pres">
      <dgm:prSet presAssocID="{BBFAC1CF-FB45-4815-B4AD-A0064D1B9DF7}" presName="spaceBetweenRectangles" presStyleCnt="0"/>
      <dgm:spPr/>
    </dgm:pt>
    <dgm:pt modelId="{6CF4C1CA-40DF-4E8A-BD88-E13A938E8EA5}" type="pres">
      <dgm:prSet presAssocID="{3E42D143-F001-4C04-A534-AE311517B45D}" presName="composite" presStyleCnt="0"/>
      <dgm:spPr/>
    </dgm:pt>
    <dgm:pt modelId="{1AA6BB51-CA96-4ECB-B70F-3B7342AB03D2}" type="pres">
      <dgm:prSet presAssocID="{3E42D143-F001-4C04-A534-AE311517B45D}" presName="Parent1" presStyleLbl="node1" presStyleIdx="2" presStyleCnt="6">
        <dgm:presLayoutVars>
          <dgm:chMax val="1"/>
          <dgm:chPref val="1"/>
          <dgm:bulletEnabled val="1"/>
        </dgm:presLayoutVars>
      </dgm:prSet>
      <dgm:spPr/>
    </dgm:pt>
    <dgm:pt modelId="{EF0B30A0-57B3-468F-8680-9CB986E14669}" type="pres">
      <dgm:prSet presAssocID="{3E42D143-F001-4C04-A534-AE311517B45D}" presName="Childtext1" presStyleLbl="revTx" presStyleIdx="1" presStyleCnt="3">
        <dgm:presLayoutVars>
          <dgm:chMax val="0"/>
          <dgm:chPref val="0"/>
          <dgm:bulletEnabled val="1"/>
        </dgm:presLayoutVars>
      </dgm:prSet>
      <dgm:spPr/>
    </dgm:pt>
    <dgm:pt modelId="{4AA1BEA1-437F-400C-A2B0-815CE8D50960}" type="pres">
      <dgm:prSet presAssocID="{3E42D143-F001-4C04-A534-AE311517B45D}" presName="BalanceSpacing" presStyleCnt="0"/>
      <dgm:spPr/>
    </dgm:pt>
    <dgm:pt modelId="{55B97AEA-27E8-43A7-9A94-E4CDFED7A04F}" type="pres">
      <dgm:prSet presAssocID="{3E42D143-F001-4C04-A534-AE311517B45D}" presName="BalanceSpacing1" presStyleCnt="0"/>
      <dgm:spPr/>
    </dgm:pt>
    <dgm:pt modelId="{7CCC4A87-9514-417D-9FE7-58C0B12D1E49}" type="pres">
      <dgm:prSet presAssocID="{B699EEE4-900F-4024-886B-29CF6EEF61C7}" presName="Accent1Text" presStyleLbl="node1" presStyleIdx="3" presStyleCnt="6"/>
      <dgm:spPr/>
    </dgm:pt>
    <dgm:pt modelId="{8BC33374-BF9F-4C0A-A285-39FCAB1A5521}" type="pres">
      <dgm:prSet presAssocID="{B699EEE4-900F-4024-886B-29CF6EEF61C7}" presName="spaceBetweenRectangles" presStyleCnt="0"/>
      <dgm:spPr/>
    </dgm:pt>
    <dgm:pt modelId="{8748DF21-DA4F-45F7-BBC0-8A8C53916087}" type="pres">
      <dgm:prSet presAssocID="{90726E42-CA32-46D5-A01B-DD0852E20DB9}" presName="composite" presStyleCnt="0"/>
      <dgm:spPr/>
    </dgm:pt>
    <dgm:pt modelId="{216AC79E-59BF-4C40-8292-B33BED337596}" type="pres">
      <dgm:prSet presAssocID="{90726E42-CA32-46D5-A01B-DD0852E20DB9}" presName="Parent1" presStyleLbl="node1" presStyleIdx="4" presStyleCnt="6">
        <dgm:presLayoutVars>
          <dgm:chMax val="1"/>
          <dgm:chPref val="1"/>
          <dgm:bulletEnabled val="1"/>
        </dgm:presLayoutVars>
      </dgm:prSet>
      <dgm:spPr/>
    </dgm:pt>
    <dgm:pt modelId="{43CD00CB-DDEF-4676-9BB0-FA4C0868D94D}" type="pres">
      <dgm:prSet presAssocID="{90726E42-CA32-46D5-A01B-DD0852E20DB9}" presName="Childtext1" presStyleLbl="revTx" presStyleIdx="2" presStyleCnt="3">
        <dgm:presLayoutVars>
          <dgm:chMax val="0"/>
          <dgm:chPref val="0"/>
          <dgm:bulletEnabled val="1"/>
        </dgm:presLayoutVars>
      </dgm:prSet>
      <dgm:spPr/>
    </dgm:pt>
    <dgm:pt modelId="{F8C4D44B-D498-46C9-B427-BE0A22D88F79}" type="pres">
      <dgm:prSet presAssocID="{90726E42-CA32-46D5-A01B-DD0852E20DB9}" presName="BalanceSpacing" presStyleCnt="0"/>
      <dgm:spPr/>
    </dgm:pt>
    <dgm:pt modelId="{4FB570E6-3959-450A-B9A7-8AC35CA421A2}" type="pres">
      <dgm:prSet presAssocID="{90726E42-CA32-46D5-A01B-DD0852E20DB9}" presName="BalanceSpacing1" presStyleCnt="0"/>
      <dgm:spPr/>
    </dgm:pt>
    <dgm:pt modelId="{944748A2-8040-43BE-9B04-4C5E3200CB28}" type="pres">
      <dgm:prSet presAssocID="{869F1D77-4908-4854-B61E-1FF585AC3EC3}" presName="Accent1Text" presStyleLbl="node1" presStyleIdx="5" presStyleCnt="6"/>
      <dgm:spPr/>
    </dgm:pt>
  </dgm:ptLst>
  <dgm:cxnLst>
    <dgm:cxn modelId="{64579302-47B0-4745-846C-EDDB1332E2A0}" type="presOf" srcId="{BBFAC1CF-FB45-4815-B4AD-A0064D1B9DF7}" destId="{9A30A22A-4099-4164-B490-37968B1380F3}" srcOrd="0" destOrd="0" presId="urn:microsoft.com/office/officeart/2008/layout/AlternatingHexagons"/>
    <dgm:cxn modelId="{4E360107-74D7-4DC0-AB2E-F38EC30F0509}" type="presOf" srcId="{90726E42-CA32-46D5-A01B-DD0852E20DB9}" destId="{216AC79E-59BF-4C40-8292-B33BED337596}" srcOrd="0" destOrd="0" presId="urn:microsoft.com/office/officeart/2008/layout/AlternatingHexagons"/>
    <dgm:cxn modelId="{383CED48-339E-4430-A6C7-32BB4AF9B34A}" type="presOf" srcId="{A6DD3D5F-E149-46DF-9DCA-EAF6439D8FBC}" destId="{351FC134-8697-4C99-AFA8-B90BC49F3901}" srcOrd="0" destOrd="0" presId="urn:microsoft.com/office/officeart/2008/layout/AlternatingHexagons"/>
    <dgm:cxn modelId="{07BB264F-6805-41F0-B2E3-689A2692E06C}" type="presOf" srcId="{EEA06D5F-AEF1-4E25-81CB-378F9FBE7219}" destId="{7FFF41F5-4B85-4283-89BC-F72BB1DCDF17}" srcOrd="0" destOrd="0" presId="urn:microsoft.com/office/officeart/2008/layout/AlternatingHexagons"/>
    <dgm:cxn modelId="{3C909672-D42F-46E1-94F8-FFB32BC52A39}" type="presOf" srcId="{3E42D143-F001-4C04-A534-AE311517B45D}" destId="{1AA6BB51-CA96-4ECB-B70F-3B7342AB03D2}" srcOrd="0" destOrd="0" presId="urn:microsoft.com/office/officeart/2008/layout/AlternatingHexagons"/>
    <dgm:cxn modelId="{7C30BBA6-1795-4AD1-94AD-5D1D9ABD1214}" srcId="{A6DD3D5F-E149-46DF-9DCA-EAF6439D8FBC}" destId="{EEA06D5F-AEF1-4E25-81CB-378F9FBE7219}" srcOrd="0" destOrd="0" parTransId="{0EA01D4C-DCEC-4CCE-B653-535F0EB94404}" sibTransId="{BBFAC1CF-FB45-4815-B4AD-A0064D1B9DF7}"/>
    <dgm:cxn modelId="{7DC679CC-02F0-4C1A-B2EE-C1B5FD646786}" srcId="{A6DD3D5F-E149-46DF-9DCA-EAF6439D8FBC}" destId="{3E42D143-F001-4C04-A534-AE311517B45D}" srcOrd="1" destOrd="0" parTransId="{371518E1-3E0D-4965-B8B4-ED69DBD73485}" sibTransId="{B699EEE4-900F-4024-886B-29CF6EEF61C7}"/>
    <dgm:cxn modelId="{0A146BD5-EB39-4CCB-BC59-621E6AA370F8}" type="presOf" srcId="{B699EEE4-900F-4024-886B-29CF6EEF61C7}" destId="{7CCC4A87-9514-417D-9FE7-58C0B12D1E49}" srcOrd="0" destOrd="0" presId="urn:microsoft.com/office/officeart/2008/layout/AlternatingHexagons"/>
    <dgm:cxn modelId="{84DF2DF6-F156-41C8-91AB-F2B3DB6F5ABD}" srcId="{A6DD3D5F-E149-46DF-9DCA-EAF6439D8FBC}" destId="{90726E42-CA32-46D5-A01B-DD0852E20DB9}" srcOrd="2" destOrd="0" parTransId="{95015126-8D8F-45DC-9212-7DB11CEABE4C}" sibTransId="{869F1D77-4908-4854-B61E-1FF585AC3EC3}"/>
    <dgm:cxn modelId="{3B539AFF-472B-4369-9560-AC8B758992F3}" type="presOf" srcId="{869F1D77-4908-4854-B61E-1FF585AC3EC3}" destId="{944748A2-8040-43BE-9B04-4C5E3200CB28}" srcOrd="0" destOrd="0" presId="urn:microsoft.com/office/officeart/2008/layout/AlternatingHexagons"/>
    <dgm:cxn modelId="{6C0B3D4B-7622-4BEC-B9B1-3942A4D6091B}" type="presParOf" srcId="{351FC134-8697-4C99-AFA8-B90BC49F3901}" destId="{C27083B2-9A0F-4FFA-BCE6-5FCE9BF5DF4C}" srcOrd="0" destOrd="0" presId="urn:microsoft.com/office/officeart/2008/layout/AlternatingHexagons"/>
    <dgm:cxn modelId="{95CC9E23-8A46-4B2B-8D22-451CF2124628}" type="presParOf" srcId="{C27083B2-9A0F-4FFA-BCE6-5FCE9BF5DF4C}" destId="{7FFF41F5-4B85-4283-89BC-F72BB1DCDF17}" srcOrd="0" destOrd="0" presId="urn:microsoft.com/office/officeart/2008/layout/AlternatingHexagons"/>
    <dgm:cxn modelId="{AE589807-8AD0-414D-AEFE-5C3ED93A999D}" type="presParOf" srcId="{C27083B2-9A0F-4FFA-BCE6-5FCE9BF5DF4C}" destId="{9A53782E-84B7-495E-BB96-20026BD94B97}" srcOrd="1" destOrd="0" presId="urn:microsoft.com/office/officeart/2008/layout/AlternatingHexagons"/>
    <dgm:cxn modelId="{1BE2201F-89E8-4801-8634-420EEDACE6AC}" type="presParOf" srcId="{C27083B2-9A0F-4FFA-BCE6-5FCE9BF5DF4C}" destId="{C8F46EF9-A892-40FC-8AFD-0A2A27FD9B8E}" srcOrd="2" destOrd="0" presId="urn:microsoft.com/office/officeart/2008/layout/AlternatingHexagons"/>
    <dgm:cxn modelId="{E033C768-CAC5-4AE2-8CF6-7938BF663B09}" type="presParOf" srcId="{C27083B2-9A0F-4FFA-BCE6-5FCE9BF5DF4C}" destId="{E418E733-20C6-49A0-997F-9C6B8905BA95}" srcOrd="3" destOrd="0" presId="urn:microsoft.com/office/officeart/2008/layout/AlternatingHexagons"/>
    <dgm:cxn modelId="{CD52EE5B-534A-4924-A1C0-F7503183252E}" type="presParOf" srcId="{C27083B2-9A0F-4FFA-BCE6-5FCE9BF5DF4C}" destId="{9A30A22A-4099-4164-B490-37968B1380F3}" srcOrd="4" destOrd="0" presId="urn:microsoft.com/office/officeart/2008/layout/AlternatingHexagons"/>
    <dgm:cxn modelId="{8A97B721-7E63-4A3D-A8AD-EF681C766DC9}" type="presParOf" srcId="{351FC134-8697-4C99-AFA8-B90BC49F3901}" destId="{F78791F6-8845-4D85-8FCC-3525878660B6}" srcOrd="1" destOrd="0" presId="urn:microsoft.com/office/officeart/2008/layout/AlternatingHexagons"/>
    <dgm:cxn modelId="{5F1DBFA7-6EE0-416C-95F6-6656D0B28919}" type="presParOf" srcId="{351FC134-8697-4C99-AFA8-B90BC49F3901}" destId="{6CF4C1CA-40DF-4E8A-BD88-E13A938E8EA5}" srcOrd="2" destOrd="0" presId="urn:microsoft.com/office/officeart/2008/layout/AlternatingHexagons"/>
    <dgm:cxn modelId="{892909D6-90DE-41E7-A711-ABC118B3446D}" type="presParOf" srcId="{6CF4C1CA-40DF-4E8A-BD88-E13A938E8EA5}" destId="{1AA6BB51-CA96-4ECB-B70F-3B7342AB03D2}" srcOrd="0" destOrd="0" presId="urn:microsoft.com/office/officeart/2008/layout/AlternatingHexagons"/>
    <dgm:cxn modelId="{62E7DF49-387C-4C25-B40F-FB64AFC51BA4}" type="presParOf" srcId="{6CF4C1CA-40DF-4E8A-BD88-E13A938E8EA5}" destId="{EF0B30A0-57B3-468F-8680-9CB986E14669}" srcOrd="1" destOrd="0" presId="urn:microsoft.com/office/officeart/2008/layout/AlternatingHexagons"/>
    <dgm:cxn modelId="{6FBBDD64-79AB-47D8-BC81-EC3393E32DA2}" type="presParOf" srcId="{6CF4C1CA-40DF-4E8A-BD88-E13A938E8EA5}" destId="{4AA1BEA1-437F-400C-A2B0-815CE8D50960}" srcOrd="2" destOrd="0" presId="urn:microsoft.com/office/officeart/2008/layout/AlternatingHexagons"/>
    <dgm:cxn modelId="{75EF031F-8C4C-49E4-862E-4AD68D4A1912}" type="presParOf" srcId="{6CF4C1CA-40DF-4E8A-BD88-E13A938E8EA5}" destId="{55B97AEA-27E8-43A7-9A94-E4CDFED7A04F}" srcOrd="3" destOrd="0" presId="urn:microsoft.com/office/officeart/2008/layout/AlternatingHexagons"/>
    <dgm:cxn modelId="{8A24D91A-02D5-40FF-966E-72009AC51571}" type="presParOf" srcId="{6CF4C1CA-40DF-4E8A-BD88-E13A938E8EA5}" destId="{7CCC4A87-9514-417D-9FE7-58C0B12D1E49}" srcOrd="4" destOrd="0" presId="urn:microsoft.com/office/officeart/2008/layout/AlternatingHexagons"/>
    <dgm:cxn modelId="{9B637E3B-5811-41EA-AC9E-71CD7AFEB814}" type="presParOf" srcId="{351FC134-8697-4C99-AFA8-B90BC49F3901}" destId="{8BC33374-BF9F-4C0A-A285-39FCAB1A5521}" srcOrd="3" destOrd="0" presId="urn:microsoft.com/office/officeart/2008/layout/AlternatingHexagons"/>
    <dgm:cxn modelId="{AF5C0AA9-0692-4CDA-86E7-CB761A2B7520}" type="presParOf" srcId="{351FC134-8697-4C99-AFA8-B90BC49F3901}" destId="{8748DF21-DA4F-45F7-BBC0-8A8C53916087}" srcOrd="4" destOrd="0" presId="urn:microsoft.com/office/officeart/2008/layout/AlternatingHexagons"/>
    <dgm:cxn modelId="{BD4122C2-4CA1-4E5D-9ECD-31432F0B06E0}" type="presParOf" srcId="{8748DF21-DA4F-45F7-BBC0-8A8C53916087}" destId="{216AC79E-59BF-4C40-8292-B33BED337596}" srcOrd="0" destOrd="0" presId="urn:microsoft.com/office/officeart/2008/layout/AlternatingHexagons"/>
    <dgm:cxn modelId="{23EE3657-61EC-4806-A288-45D3C14E906B}" type="presParOf" srcId="{8748DF21-DA4F-45F7-BBC0-8A8C53916087}" destId="{43CD00CB-DDEF-4676-9BB0-FA4C0868D94D}" srcOrd="1" destOrd="0" presId="urn:microsoft.com/office/officeart/2008/layout/AlternatingHexagons"/>
    <dgm:cxn modelId="{7C417884-2DAB-451A-AB20-232CA4B9D528}" type="presParOf" srcId="{8748DF21-DA4F-45F7-BBC0-8A8C53916087}" destId="{F8C4D44B-D498-46C9-B427-BE0A22D88F79}" srcOrd="2" destOrd="0" presId="urn:microsoft.com/office/officeart/2008/layout/AlternatingHexagons"/>
    <dgm:cxn modelId="{82A9DC31-1AB1-473A-9A05-1CD6AE560CB2}" type="presParOf" srcId="{8748DF21-DA4F-45F7-BBC0-8A8C53916087}" destId="{4FB570E6-3959-450A-B9A7-8AC35CA421A2}" srcOrd="3" destOrd="0" presId="urn:microsoft.com/office/officeart/2008/layout/AlternatingHexagons"/>
    <dgm:cxn modelId="{5EDF5BA7-68B8-4EC5-9EEC-F702818964A8}" type="presParOf" srcId="{8748DF21-DA4F-45F7-BBC0-8A8C53916087}" destId="{944748A2-8040-43BE-9B04-4C5E3200CB28}"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FF41F5-4B85-4283-89BC-F72BB1DCDF17}">
      <dsp:nvSpPr>
        <dsp:cNvPr id="0" name=""/>
        <dsp:cNvSpPr/>
      </dsp:nvSpPr>
      <dsp:spPr>
        <a:xfrm rot="5400000">
          <a:off x="2276665" y="545568"/>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Networking</a:t>
          </a:r>
        </a:p>
      </dsp:txBody>
      <dsp:txXfrm rot="-5400000">
        <a:off x="2576574" y="681386"/>
        <a:ext cx="895430" cy="1029230"/>
      </dsp:txXfrm>
    </dsp:sp>
    <dsp:sp modelId="{9A53782E-84B7-495E-BB96-20026BD94B97}">
      <dsp:nvSpPr>
        <dsp:cNvPr id="0" name=""/>
        <dsp:cNvSpPr/>
      </dsp:nvSpPr>
      <dsp:spPr>
        <a:xfrm>
          <a:off x="3714196" y="747426"/>
          <a:ext cx="1668697" cy="897149"/>
        </a:xfrm>
        <a:prstGeom prst="rect">
          <a:avLst/>
        </a:prstGeom>
        <a:noFill/>
        <a:ln>
          <a:noFill/>
        </a:ln>
        <a:effectLst/>
      </dsp:spPr>
      <dsp:style>
        <a:lnRef idx="0">
          <a:scrgbClr r="0" g="0" b="0"/>
        </a:lnRef>
        <a:fillRef idx="0">
          <a:scrgbClr r="0" g="0" b="0"/>
        </a:fillRef>
        <a:effectRef idx="0">
          <a:scrgbClr r="0" g="0" b="0"/>
        </a:effectRef>
        <a:fontRef idx="minor"/>
      </dsp:style>
    </dsp:sp>
    <dsp:sp modelId="{9A30A22A-4099-4164-B490-37968B1380F3}">
      <dsp:nvSpPr>
        <dsp:cNvPr id="0" name=""/>
        <dsp:cNvSpPr/>
      </dsp:nvSpPr>
      <dsp:spPr>
        <a:xfrm rot="5400000">
          <a:off x="871729" y="545568"/>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solidFill>
              <a:schemeClr val="tx1"/>
            </a:solidFill>
          </a:endParaRPr>
        </a:p>
      </dsp:txBody>
      <dsp:txXfrm rot="-5400000">
        <a:off x="1171638" y="681386"/>
        <a:ext cx="895430" cy="1029230"/>
      </dsp:txXfrm>
    </dsp:sp>
    <dsp:sp modelId="{1AA6BB51-CA96-4ECB-B70F-3B7342AB03D2}">
      <dsp:nvSpPr>
        <dsp:cNvPr id="0" name=""/>
        <dsp:cNvSpPr/>
      </dsp:nvSpPr>
      <dsp:spPr>
        <a:xfrm rot="5400000">
          <a:off x="1571505" y="1814734"/>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Hybrid</a:t>
          </a:r>
        </a:p>
      </dsp:txBody>
      <dsp:txXfrm rot="-5400000">
        <a:off x="1871414" y="1950552"/>
        <a:ext cx="895430" cy="1029230"/>
      </dsp:txXfrm>
    </dsp:sp>
    <dsp:sp modelId="{EF0B30A0-57B3-468F-8680-9CB986E14669}">
      <dsp:nvSpPr>
        <dsp:cNvPr id="0" name=""/>
        <dsp:cNvSpPr/>
      </dsp:nvSpPr>
      <dsp:spPr>
        <a:xfrm>
          <a:off x="0" y="2016593"/>
          <a:ext cx="1614868" cy="897149"/>
        </a:xfrm>
        <a:prstGeom prst="rect">
          <a:avLst/>
        </a:prstGeom>
        <a:noFill/>
        <a:ln>
          <a:noFill/>
        </a:ln>
        <a:effectLst/>
      </dsp:spPr>
      <dsp:style>
        <a:lnRef idx="0">
          <a:scrgbClr r="0" g="0" b="0"/>
        </a:lnRef>
        <a:fillRef idx="0">
          <a:scrgbClr r="0" g="0" b="0"/>
        </a:fillRef>
        <a:effectRef idx="0">
          <a:scrgbClr r="0" g="0" b="0"/>
        </a:effectRef>
        <a:fontRef idx="minor"/>
      </dsp:style>
    </dsp:sp>
    <dsp:sp modelId="{7CCC4A87-9514-417D-9FE7-58C0B12D1E49}">
      <dsp:nvSpPr>
        <dsp:cNvPr id="0" name=""/>
        <dsp:cNvSpPr/>
      </dsp:nvSpPr>
      <dsp:spPr>
        <a:xfrm rot="5400000">
          <a:off x="2976441" y="1814734"/>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3276350" y="1950552"/>
        <a:ext cx="895430" cy="1029230"/>
      </dsp:txXfrm>
    </dsp:sp>
    <dsp:sp modelId="{216AC79E-59BF-4C40-8292-B33BED337596}">
      <dsp:nvSpPr>
        <dsp:cNvPr id="0" name=""/>
        <dsp:cNvSpPr/>
      </dsp:nvSpPr>
      <dsp:spPr>
        <a:xfrm rot="5400000">
          <a:off x="2276665" y="3083901"/>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tx1"/>
              </a:solidFill>
            </a:rPr>
            <a:t>Networking Services</a:t>
          </a:r>
        </a:p>
      </dsp:txBody>
      <dsp:txXfrm rot="-5400000">
        <a:off x="2576574" y="3219719"/>
        <a:ext cx="895430" cy="1029230"/>
      </dsp:txXfrm>
    </dsp:sp>
    <dsp:sp modelId="{43CD00CB-DDEF-4676-9BB0-FA4C0868D94D}">
      <dsp:nvSpPr>
        <dsp:cNvPr id="0" name=""/>
        <dsp:cNvSpPr/>
      </dsp:nvSpPr>
      <dsp:spPr>
        <a:xfrm>
          <a:off x="3714196" y="3285760"/>
          <a:ext cx="1668697" cy="897149"/>
        </a:xfrm>
        <a:prstGeom prst="rect">
          <a:avLst/>
        </a:prstGeom>
        <a:noFill/>
        <a:ln>
          <a:noFill/>
        </a:ln>
        <a:effectLst/>
      </dsp:spPr>
      <dsp:style>
        <a:lnRef idx="0">
          <a:scrgbClr r="0" g="0" b="0"/>
        </a:lnRef>
        <a:fillRef idx="0">
          <a:scrgbClr r="0" g="0" b="0"/>
        </a:fillRef>
        <a:effectRef idx="0">
          <a:scrgbClr r="0" g="0" b="0"/>
        </a:effectRef>
        <a:fontRef idx="minor"/>
      </dsp:style>
    </dsp:sp>
    <dsp:sp modelId="{944748A2-8040-43BE-9B04-4C5E3200CB28}">
      <dsp:nvSpPr>
        <dsp:cNvPr id="0" name=""/>
        <dsp:cNvSpPr/>
      </dsp:nvSpPr>
      <dsp:spPr>
        <a:xfrm rot="5400000">
          <a:off x="871729" y="3083901"/>
          <a:ext cx="1495248" cy="1300866"/>
        </a:xfrm>
        <a:prstGeom prst="hexagon">
          <a:avLst>
            <a:gd name="adj" fmla="val 25000"/>
            <a:gd name="vf" fmla="val 11547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rot="-5400000">
        <a:off x="1171638" y="3219719"/>
        <a:ext cx="895430" cy="1029230"/>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62A7C-A138-4D03-9072-822358724BC4}" type="datetimeFigureOut">
              <a:rPr lang="en-US" smtClean="0"/>
              <a:t>6/10/2017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B32C7E-D9C3-40D4-8B5C-4BFC5FA60907}" type="slidenum">
              <a:rPr lang="en-US" smtClean="0"/>
              <a:t>‹#›</a:t>
            </a:fld>
            <a:endParaRPr lang="en-US"/>
          </a:p>
        </p:txBody>
      </p:sp>
    </p:spTree>
    <p:extLst>
      <p:ext uri="{BB962C8B-B14F-4D97-AF65-F5344CB8AC3E}">
        <p14:creationId xmlns:p14="http://schemas.microsoft.com/office/powerpoint/2010/main" val="3279407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17</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1E28791-93A6-439E-A164-099D382DBFD9}"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6/10/2017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612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6/10/2017 11:35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6943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6/10/2017 11:30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68791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8406B1-5395-4EAD-BD16-C032EA563FF8}" type="datetimeFigureOut">
              <a:rPr lang="en-US" smtClean="0"/>
              <a:t>6/10/2017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367867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746819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026627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336827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Question &amp; Answ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90" y="220717"/>
            <a:ext cx="11778205" cy="1308538"/>
          </a:xfrm>
          <a:solidFill>
            <a:schemeClr val="accent4">
              <a:lumMod val="40000"/>
              <a:lumOff val="60000"/>
            </a:schemeClr>
          </a:solidFill>
        </p:spPr>
        <p:txBody>
          <a:bodyPr>
            <a:normAutofit/>
          </a:bodyPr>
          <a:lstStyle>
            <a:lvl1pPr>
              <a:defRPr sz="3600"/>
            </a:lvl1pPr>
          </a:lstStyle>
          <a:p>
            <a:r>
              <a:rPr lang="en-US" dirty="0"/>
              <a:t>Click to edit Question style</a:t>
            </a:r>
          </a:p>
        </p:txBody>
      </p:sp>
      <p:sp>
        <p:nvSpPr>
          <p:cNvPr id="3" name="Content Placeholder 2"/>
          <p:cNvSpPr>
            <a:spLocks noGrp="1"/>
          </p:cNvSpPr>
          <p:nvPr>
            <p:ph idx="1" hasCustomPrompt="1"/>
          </p:nvPr>
        </p:nvSpPr>
        <p:spPr>
          <a:xfrm>
            <a:off x="201591" y="152925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Question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hasCustomPrompt="1"/>
          </p:nvPr>
        </p:nvSpPr>
        <p:spPr>
          <a:xfrm>
            <a:off x="467502" y="1843935"/>
            <a:ext cx="11778205" cy="5123793"/>
          </a:xfrm>
        </p:spPr>
        <p:txBody>
          <a:bodyPr>
            <a:normAutofit/>
          </a:bodyPr>
          <a:lstStyle>
            <a:lvl1pPr marL="742950" indent="-742950">
              <a:buFont typeface="+mj-lt"/>
              <a:buAutoNum type="arabicParenR"/>
              <a:defRPr sz="3600"/>
            </a:lvl1pPr>
            <a:lvl2pPr marL="971550" indent="-514350">
              <a:buFont typeface="+mj-lt"/>
              <a:buAutoNum type="alphaUcPeriod"/>
              <a:defRPr sz="3200"/>
            </a:lvl2pPr>
            <a:lvl3pPr marL="1485900" indent="-571500">
              <a:buFont typeface="+mj-lt"/>
              <a:buAutoNum type="romanLcPeriod"/>
              <a:defRPr sz="2800"/>
            </a:lvl3pPr>
            <a:lvl4pPr marL="1828800" indent="-457200">
              <a:buFont typeface="+mj-lt"/>
              <a:buAutoNum type="alphaLcPeriod"/>
              <a:defRPr sz="2400"/>
            </a:lvl4pPr>
            <a:lvl5pPr marL="2286000" indent="-457200">
              <a:buFont typeface="+mj-lt"/>
              <a:buAutoNum type="arabicPeriod"/>
              <a:defRPr sz="2400"/>
            </a:lvl5pPr>
          </a:lstStyle>
          <a:p>
            <a:pPr lvl="0"/>
            <a:r>
              <a:rPr lang="en-US" dirty="0"/>
              <a:t>Click to edit Answer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7726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0"/>
                            </p:stCondLst>
                            <p:childTnLst>
                              <p:par>
                                <p:cTn id="8" presetID="14" presetClass="entr" presetSubtype="1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 presetClass="exit" presetSubtype="0" fill="hold" nodeType="clickEffect">
                  <p:stCondLst>
                    <p:cond delay="0"/>
                  </p:stCondLst>
                  <p:childTnLst>
                    <p:set>
                      <p:cBhvr>
                        <p:cTn dur="1" fill="hold">
                          <p:stCondLst>
                            <p:cond delay="0"/>
                          </p:stCondLst>
                        </p:cTn>
                        <p:tgtEl>
                          <p:spTgt spid="3"/>
                        </p:tgtEl>
                        <p:attrNameLst>
                          <p:attrName>style.visibility</p:attrName>
                        </p:attrNameLst>
                      </p:cBhvr>
                      <p:to>
                        <p:strVal val="hidden"/>
                      </p:to>
                    </p:set>
                  </p:childTnLst>
                </p:cTn>
              </p:par>
            </p:tnLst>
          </p:tmpl>
        </p:tmplLst>
      </p:bldP>
      <p:bldP spid="7" grpId="0">
        <p:tmplLst>
          <p:tmpl>
            <p:tnLst>
              <p:par>
                <p:cTn presetID="14" presetClass="entr" presetSubtype="1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randombar(horizontal)">
                      <p:cBhvr>
                        <p:cTn dur="500"/>
                        <p:tgtEl>
                          <p:spTgt spid="7"/>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99204786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265462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632481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035359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446043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51248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8406B1-5395-4EAD-BD16-C032EA563FF8}" type="datetimeFigureOut">
              <a:rPr lang="en-US" smtClean="0"/>
              <a:t>6/10/2017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643154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94700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2445276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4087923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0411470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0988668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461662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17170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7003136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26607801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22328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68406B1-5395-4EAD-BD16-C032EA563FF8}" type="datetimeFigureOut">
              <a:rPr lang="en-US" smtClean="0"/>
              <a:t>6/10/2017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2155673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53283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0206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71749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582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07351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9239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68406B1-5395-4EAD-BD16-C032EA563FF8}" type="datetimeFigureOut">
              <a:rPr lang="en-US" smtClean="0"/>
              <a:t>6/10/2017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709794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68406B1-5395-4EAD-BD16-C032EA563FF8}" type="datetimeFigureOut">
              <a:rPr lang="en-US" smtClean="0"/>
              <a:t>6/10/2017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828051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8406B1-5395-4EAD-BD16-C032EA563FF8}" type="datetimeFigureOut">
              <a:rPr lang="en-US" smtClean="0"/>
              <a:t>6/10/2017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019678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8406B1-5395-4EAD-BD16-C032EA563FF8}" type="datetimeFigureOut">
              <a:rPr lang="en-US" smtClean="0"/>
              <a:t>6/10/2017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1728747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3333664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68406B1-5395-4EAD-BD16-C032EA563FF8}" type="datetimeFigureOut">
              <a:rPr lang="en-US" smtClean="0"/>
              <a:t>6/10/2017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D9E620-94DA-46AD-A290-2756EFB5EED5}" type="slidenum">
              <a:rPr lang="en-US" smtClean="0"/>
              <a:t>‹#›</a:t>
            </a:fld>
            <a:endParaRPr lang="en-US"/>
          </a:p>
        </p:txBody>
      </p:sp>
    </p:spTree>
    <p:extLst>
      <p:ext uri="{BB962C8B-B14F-4D97-AF65-F5344CB8AC3E}">
        <p14:creationId xmlns:p14="http://schemas.microsoft.com/office/powerpoint/2010/main" val="2058967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image" Target="../media/image1.emf"/><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theme" Target="../theme/theme2.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8406B1-5395-4EAD-BD16-C032EA563FF8}" type="datetimeFigureOut">
              <a:rPr lang="en-US" smtClean="0"/>
              <a:t>6/10/2017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D9E620-94DA-46AD-A290-2756EFB5EED5}" type="slidenum">
              <a:rPr lang="en-US" smtClean="0"/>
              <a:t>‹#›</a:t>
            </a:fld>
            <a:endParaRPr lang="en-US"/>
          </a:p>
        </p:txBody>
      </p:sp>
    </p:spTree>
    <p:extLst>
      <p:ext uri="{BB962C8B-B14F-4D97-AF65-F5344CB8AC3E}">
        <p14:creationId xmlns:p14="http://schemas.microsoft.com/office/powerpoint/2010/main" val="124710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4221745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docs.microsoft.com/en-us/azure/virtual-network/virtual-networks-nsg#default-tags"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ocs.microsoft.com/en-us/azure/vpn-gateway/vpn-gateway-plan-desig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ocs.microsoft.com/en-us/azure/architecture/reference-architectures/hybrid-networking/"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docs.microsoft.com/en-us/azure/vpn-gateway/vpn-gateway-plan-desig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vpn-gateway/vpn-gateway-about-vpn-devices" TargetMode="External"/><Relationship Id="rId2" Type="http://schemas.openxmlformats.org/officeDocument/2006/relationships/hyperlink" Target="https://docs.microsoft.com/en-us/azure/vpn-gateway/vpn-gateway-about-vpn-device" TargetMode="Externa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hyperlink" Target="https://docs.microsoft.com/en-us/azure/expressroute/expressroute-howto-coexist-resource-manager"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expressroute/expressroute-connectivity-models"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hannel9.msdn.com/Shows/Azure-Friday/Azure-Hybrid-Networking-101" TargetMode="External"/><Relationship Id="rId2" Type="http://schemas.openxmlformats.org/officeDocument/2006/relationships/hyperlink" Target="https://azure.microsoft.com/en-us/pricing/details/expressroute/" TargetMode="External"/><Relationship Id="rId1" Type="http://schemas.openxmlformats.org/officeDocument/2006/relationships/slideLayout" Target="../slideLayouts/slideLayout2.xml"/><Relationship Id="rId4" Type="http://schemas.openxmlformats.org/officeDocument/2006/relationships/hyperlink" Target="https://channel9.msdn.com/Shows/Azure-Friday/Azure-Hybrid-Networking-20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hyperlink" Target="https://www.microsoft.com/en-us/learning/exam-70-534.aspx#syllabus-7" TargetMode="External"/><Relationship Id="rId3" Type="http://schemas.openxmlformats.org/officeDocument/2006/relationships/hyperlink" Target="https://www.microsoft.com/en-us/learning/exam-70-534.aspx#syllabus-2" TargetMode="External"/><Relationship Id="rId7" Type="http://schemas.openxmlformats.org/officeDocument/2006/relationships/hyperlink" Target="https://www.microsoft.com/en-us/learning/exam-70-534.aspx#syllabus-6" TargetMode="External"/><Relationship Id="rId2" Type="http://schemas.openxmlformats.org/officeDocument/2006/relationships/hyperlink" Target="https://www.microsoft.com/en-us/learning/exam-70-534.aspx#syllabus-1" TargetMode="External"/><Relationship Id="rId1" Type="http://schemas.openxmlformats.org/officeDocument/2006/relationships/slideLayout" Target="../slideLayouts/slideLayout4.xml"/><Relationship Id="rId6" Type="http://schemas.openxmlformats.org/officeDocument/2006/relationships/hyperlink" Target="https://www.microsoft.com/en-us/learning/exam-70-534.aspx#syllabus-5" TargetMode="External"/><Relationship Id="rId5" Type="http://schemas.openxmlformats.org/officeDocument/2006/relationships/hyperlink" Target="https://www.microsoft.com/en-us/learning/exam-70-534.aspx#syllabus-4" TargetMode="External"/><Relationship Id="rId4" Type="http://schemas.openxmlformats.org/officeDocument/2006/relationships/hyperlink" Target="https://www.microsoft.com/en-us/learning/exam-70-534.aspx#syllabus-3"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load-balancer/load-balancer-overview"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load-balancer/load-balancer-outbound-connections"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ocs.microsoft.com/en-us/azure/application-gateway/application-gateway-introduction"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traffic-manager/traffic-manager-endpoint-types"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dns/dns-overview"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virtual-network/virtual-networks-name-resolution-for-vms-and-role-instances#name-resolution-using-your-own-dns-server" TargetMode="External"/><Relationship Id="rId2" Type="http://schemas.openxmlformats.org/officeDocument/2006/relationships/hyperlink" Target="https://docs.microsoft.com/en-us/azure/virtual-network/virtual-networks-name-resolution-for-vms-and-role-instances#azure-provided-name-resolution" TargetMode="External"/><Relationship Id="rId1" Type="http://schemas.openxmlformats.org/officeDocument/2006/relationships/slideLayout" Target="../slideLayouts/slideLayout2.xml"/><Relationship Id="rId4" Type="http://schemas.openxmlformats.org/officeDocument/2006/relationships/hyperlink" Target="https://docs.microsoft.com/en-us/azure/virtual-network/virtual-networks-name-resolution-for-vms-and-role-instance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aka.ms/azure/mva" TargetMode="External"/><Relationship Id="rId3" Type="http://schemas.openxmlformats.org/officeDocument/2006/relationships/hyperlink" Target="http://azure.microsoft.com/" TargetMode="External"/><Relationship Id="rId7" Type="http://schemas.openxmlformats.org/officeDocument/2006/relationships/hyperlink" Target="https://myignite.microsoft.com/sessions?q=%22Hands-On%20Labs%22" TargetMode="External"/><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hyperlink" Target="http://aka.ms/Azure/trial" TargetMode="External"/><Relationship Id="rId5" Type="http://schemas.openxmlformats.org/officeDocument/2006/relationships/hyperlink" Target="http://aka.ms/70-534" TargetMode="External"/><Relationship Id="rId10" Type="http://schemas.openxmlformats.org/officeDocument/2006/relationships/hyperlink" Target="http://aka.ms/MVA/70-533" TargetMode="External"/><Relationship Id="rId4" Type="http://schemas.openxmlformats.org/officeDocument/2006/relationships/hyperlink" Target="http://aka.ms/Azure/Shortcuts" TargetMode="External"/><Relationship Id="rId9" Type="http://schemas.openxmlformats.org/officeDocument/2006/relationships/hyperlink" Target="http://aka.ms/MVA/70-534" TargetMode="External"/></Relationships>
</file>

<file path=ppt/slides/_rels/slide30.xml.rels><?xml version="1.0" encoding="UTF-8" standalone="yes"?>
<Relationships xmlns="http://schemas.openxmlformats.org/package/2006/relationships"><Relationship Id="rId2" Type="http://schemas.openxmlformats.org/officeDocument/2006/relationships/hyperlink" Target="https://docs.microsoft.com/en-us/azure/virtual-network/virtual-network-ip-addresses-overview-arm"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virtual-network/virtual-network-ip-addresses-overview-arm#public-ip-addresses" TargetMode="External"/><Relationship Id="rId2" Type="http://schemas.openxmlformats.org/officeDocument/2006/relationships/hyperlink" Target="https://www.microsoft.com/en-us/download/details.aspx?id=41653"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hyperlink" Target="https://www.microsoft.com/en-us/learning/exam-70-534.aspx#syllabus-1" TargetMode="Externa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hyperlink" Target="https://docs.microsoft.com/en-us/azure/virtual-network/virtual-networks-public-ip-within-vnet"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github.com/michaelsrichter/70534ExamPrep"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docs.microsoft.com/en-us/azure/virtual-network/virtual-networks-public-ip-within-vne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azure/virtual-network/virtual-networks-nsg"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effectLst>
            <a:outerShdw blurRad="50800" dist="38100" dir="13500000" algn="br" rotWithShape="0">
              <a:prstClr val="black">
                <a:alpha val="40000"/>
              </a:prstClr>
            </a:outerShdw>
          </a:effectLst>
        </p:spPr>
        <p:txBody>
          <a:bodyPr>
            <a:normAutofit/>
          </a:bodyPr>
          <a:lstStyle/>
          <a:p>
            <a:r>
              <a:rPr lang="en-US" sz="4313" dirty="0"/>
              <a:t>Design Azure Resource Manager (ARM) networking</a:t>
            </a:r>
          </a:p>
        </p:txBody>
      </p:sp>
      <p:graphicFrame>
        <p:nvGraphicFramePr>
          <p:cNvPr id="32" name="Diagram 31"/>
          <p:cNvGraphicFramePr/>
          <p:nvPr>
            <p:extLst/>
          </p:nvPr>
        </p:nvGraphicFramePr>
        <p:xfrm>
          <a:off x="-859879" y="1496135"/>
          <a:ext cx="5382894" cy="49303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4497" y="1496135"/>
            <a:ext cx="8057681" cy="4930336"/>
          </a:xfrm>
          <a:prstGeom prst="rect">
            <a:avLst/>
          </a:prstGeom>
        </p:spPr>
      </p:pic>
    </p:spTree>
    <p:extLst>
      <p:ext uri="{BB962C8B-B14F-4D97-AF65-F5344CB8AC3E}">
        <p14:creationId xmlns:p14="http://schemas.microsoft.com/office/powerpoint/2010/main" val="221311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0959" y="0"/>
            <a:ext cx="10515600" cy="1325563"/>
          </a:xfrm>
        </p:spPr>
        <p:txBody>
          <a:bodyPr/>
          <a:lstStyle/>
          <a:p>
            <a:r>
              <a:rPr lang="en-US" dirty="0"/>
              <a:t>Networking: Network Security Groups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856091389"/>
              </p:ext>
            </p:extLst>
          </p:nvPr>
        </p:nvGraphicFramePr>
        <p:xfrm>
          <a:off x="409904" y="851339"/>
          <a:ext cx="11288112" cy="6001686"/>
        </p:xfrm>
        <a:graphic>
          <a:graphicData uri="http://schemas.openxmlformats.org/drawingml/2006/table">
            <a:tbl>
              <a:tblPr/>
              <a:tblGrid>
                <a:gridCol w="1224860">
                  <a:extLst>
                    <a:ext uri="{9D8B030D-6E8A-4147-A177-3AD203B41FA5}">
                      <a16:colId xmlns:a16="http://schemas.microsoft.com/office/drawing/2014/main" val="3930817311"/>
                    </a:ext>
                  </a:extLst>
                </a:gridCol>
                <a:gridCol w="2956519">
                  <a:extLst>
                    <a:ext uri="{9D8B030D-6E8A-4147-A177-3AD203B41FA5}">
                      <a16:colId xmlns:a16="http://schemas.microsoft.com/office/drawing/2014/main" val="2787146978"/>
                    </a:ext>
                  </a:extLst>
                </a:gridCol>
                <a:gridCol w="3271684">
                  <a:extLst>
                    <a:ext uri="{9D8B030D-6E8A-4147-A177-3AD203B41FA5}">
                      <a16:colId xmlns:a16="http://schemas.microsoft.com/office/drawing/2014/main" val="1234108208"/>
                    </a:ext>
                  </a:extLst>
                </a:gridCol>
                <a:gridCol w="3835049">
                  <a:extLst>
                    <a:ext uri="{9D8B030D-6E8A-4147-A177-3AD203B41FA5}">
                      <a16:colId xmlns:a16="http://schemas.microsoft.com/office/drawing/2014/main" val="3927299417"/>
                    </a:ext>
                  </a:extLst>
                </a:gridCol>
              </a:tblGrid>
              <a:tr h="183605">
                <a:tc>
                  <a:txBody>
                    <a:bodyPr/>
                    <a:lstStyle/>
                    <a:p>
                      <a:pPr marL="0" marR="0" fontAlgn="t">
                        <a:spcBef>
                          <a:spcPts val="0"/>
                        </a:spcBef>
                        <a:spcAft>
                          <a:spcPts val="0"/>
                        </a:spcAft>
                      </a:pPr>
                      <a:r>
                        <a:rPr lang="en-US" sz="1200">
                          <a:solidFill>
                            <a:srgbClr val="D5D5D5"/>
                          </a:solidFill>
                          <a:effectLst/>
                          <a:latin typeface="segoe-ui_semibold"/>
                        </a:rPr>
                        <a:t>Property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semibold"/>
                        </a:rPr>
                        <a:t>Constraints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Considerations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669362885"/>
                  </a:ext>
                </a:extLst>
              </a:tr>
              <a:tr h="755210">
                <a:tc>
                  <a:txBody>
                    <a:bodyPr/>
                    <a:lstStyle/>
                    <a:p>
                      <a:pPr marL="0" marR="0" fontAlgn="t">
                        <a:spcBef>
                          <a:spcPts val="0"/>
                        </a:spcBef>
                        <a:spcAft>
                          <a:spcPts val="0"/>
                        </a:spcAft>
                      </a:pPr>
                      <a:r>
                        <a:rPr lang="en-US" sz="1200" b="1" dirty="0">
                          <a:solidFill>
                            <a:srgbClr val="D5D5D5"/>
                          </a:solidFill>
                          <a:effectLst/>
                          <a:latin typeface="segoe-ui_bold"/>
                        </a:rPr>
                        <a:t>Protocol</a:t>
                      </a:r>
                      <a:endParaRPr lang="en-US" sz="1200" dirty="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Protocol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TCP, UDP, or *</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Using * as a protocol includes ICMP (East-West traffic only), as well as UDP and TCP, and may reduce the number of rules you need.</a:t>
                      </a:r>
                    </a:p>
                    <a:p>
                      <a:pPr marL="0" marR="0" fontAlgn="t">
                        <a:spcBef>
                          <a:spcPts val="0"/>
                        </a:spcBef>
                        <a:spcAft>
                          <a:spcPts val="0"/>
                        </a:spcAft>
                      </a:pPr>
                      <a:r>
                        <a:rPr lang="en-US" sz="1200">
                          <a:solidFill>
                            <a:srgbClr val="D5D5D5"/>
                          </a:solidFill>
                          <a:effectLst/>
                          <a:latin typeface="segoe-ui_normal"/>
                        </a:rPr>
                        <a:t>At the same time, using * might be too broad an approach, so it's recommended that you use * only when necessary.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34549750"/>
                  </a:ext>
                </a:extLst>
              </a:tr>
              <a:tr h="869530">
                <a:tc>
                  <a:txBody>
                    <a:bodyPr/>
                    <a:lstStyle/>
                    <a:p>
                      <a:pPr marL="0" marR="0" fontAlgn="t">
                        <a:spcBef>
                          <a:spcPts val="0"/>
                        </a:spcBef>
                        <a:spcAft>
                          <a:spcPts val="0"/>
                        </a:spcAft>
                      </a:pPr>
                      <a:r>
                        <a:rPr lang="en-US" sz="1200" b="1">
                          <a:solidFill>
                            <a:srgbClr val="D5D5D5"/>
                          </a:solidFill>
                          <a:effectLst/>
                          <a:latin typeface="segoe-ui_bold"/>
                        </a:rPr>
                        <a:t>Source port range</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port range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port number from 1 to 65535, port range (example: 1-65635), or * (for all ports).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ports could be ephemeral. Unless your client program is using a specific port, use * in most cases.</a:t>
                      </a:r>
                    </a:p>
                    <a:p>
                      <a:pPr marL="0" marR="0" fontAlgn="t">
                        <a:spcBef>
                          <a:spcPts val="0"/>
                        </a:spcBef>
                        <a:spcAft>
                          <a:spcPts val="0"/>
                        </a:spcAft>
                      </a:pPr>
                      <a:r>
                        <a:rPr lang="en-US" sz="1200">
                          <a:solidFill>
                            <a:srgbClr val="D5D5D5"/>
                          </a:solidFill>
                          <a:effectLst/>
                          <a:latin typeface="segoe-ui_normal"/>
                        </a:rPr>
                        <a:t>Try to use port ranges as much as possible to avoid the need for multiple rules.</a:t>
                      </a:r>
                    </a:p>
                    <a:p>
                      <a:pPr marL="0" marR="0" fontAlgn="t">
                        <a:spcBef>
                          <a:spcPts val="0"/>
                        </a:spcBef>
                        <a:spcAft>
                          <a:spcPts val="0"/>
                        </a:spcAft>
                      </a:pPr>
                      <a:r>
                        <a:rPr lang="en-US" sz="1200">
                          <a:solidFill>
                            <a:srgbClr val="D5D5D5"/>
                          </a:solidFill>
                          <a:effectLst/>
                          <a:latin typeface="segoe-ui_normal"/>
                        </a:rPr>
                        <a:t>Multiple ports or port ranges cannot be grouped by a comma.</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86897053"/>
                  </a:ext>
                </a:extLst>
              </a:tr>
              <a:tr h="526569">
                <a:tc>
                  <a:txBody>
                    <a:bodyPr/>
                    <a:lstStyle/>
                    <a:p>
                      <a:pPr marL="0" marR="0" fontAlgn="t">
                        <a:spcBef>
                          <a:spcPts val="0"/>
                        </a:spcBef>
                        <a:spcAft>
                          <a:spcPts val="0"/>
                        </a:spcAft>
                      </a:pPr>
                      <a:r>
                        <a:rPr lang="en-US" sz="1200" b="1">
                          <a:solidFill>
                            <a:srgbClr val="D5D5D5"/>
                          </a:solidFill>
                          <a:effectLst/>
                          <a:latin typeface="segoe-ui_bold"/>
                        </a:rPr>
                        <a:t>Destination port range</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Destination port range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port number from 1 to 65535, port range (example: 1-65535), or * (for all ports).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Try to use port ranges as much as possible to avoid the need for multiple rules.</a:t>
                      </a:r>
                    </a:p>
                    <a:p>
                      <a:pPr marL="0" marR="0" fontAlgn="t">
                        <a:spcBef>
                          <a:spcPts val="0"/>
                        </a:spcBef>
                        <a:spcAft>
                          <a:spcPts val="0"/>
                        </a:spcAft>
                      </a:pPr>
                      <a:r>
                        <a:rPr lang="en-US" sz="1200">
                          <a:solidFill>
                            <a:srgbClr val="D5D5D5"/>
                          </a:solidFill>
                          <a:effectLst/>
                          <a:latin typeface="segoe-ui_normal"/>
                        </a:rPr>
                        <a:t>Multiple ports or port ranges cannot be grouped by a comma.</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042126"/>
                  </a:ext>
                </a:extLst>
              </a:tr>
              <a:tr h="526569">
                <a:tc>
                  <a:txBody>
                    <a:bodyPr/>
                    <a:lstStyle/>
                    <a:p>
                      <a:pPr marL="0" marR="0" fontAlgn="t">
                        <a:spcBef>
                          <a:spcPts val="0"/>
                        </a:spcBef>
                        <a:spcAft>
                          <a:spcPts val="0"/>
                        </a:spcAft>
                      </a:pPr>
                      <a:r>
                        <a:rPr lang="en-US" sz="1200" b="1">
                          <a:solidFill>
                            <a:srgbClr val="D5D5D5"/>
                          </a:solidFill>
                          <a:effectLst/>
                          <a:latin typeface="segoe-ui_bold"/>
                        </a:rPr>
                        <a:t>Source address prefix</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Source address prefix or tag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IP address (example: 10.10.10.10), IP subnet (example: 192.168.1.0/24), </a:t>
                      </a:r>
                      <a:r>
                        <a:rPr lang="en-US" sz="1200">
                          <a:effectLst/>
                          <a:latin typeface="segoe-ui_normal"/>
                          <a:hlinkClick r:id="rId2"/>
                        </a:rPr>
                        <a:t>default tag</a:t>
                      </a:r>
                      <a:r>
                        <a:rPr lang="en-US" sz="1200">
                          <a:solidFill>
                            <a:srgbClr val="D5D5D5"/>
                          </a:solidFill>
                          <a:effectLst/>
                          <a:latin typeface="segoe-ui_normal"/>
                        </a:rPr>
                        <a:t>, or * (for all addresses).</a:t>
                      </a:r>
                      <a:endParaRPr lang="en-US" sz="1200">
                        <a:effectLst/>
                        <a:latin typeface="segoe-ui_normal"/>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Consider using ranges, default tags, and * to reduce the number of rules.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438117072"/>
                  </a:ext>
                </a:extLst>
              </a:tr>
              <a:tr h="526569">
                <a:tc>
                  <a:txBody>
                    <a:bodyPr/>
                    <a:lstStyle/>
                    <a:p>
                      <a:pPr marL="0" marR="0" fontAlgn="t">
                        <a:spcBef>
                          <a:spcPts val="0"/>
                        </a:spcBef>
                        <a:spcAft>
                          <a:spcPts val="0"/>
                        </a:spcAft>
                      </a:pPr>
                      <a:r>
                        <a:rPr lang="en-US" sz="1200" b="1">
                          <a:solidFill>
                            <a:srgbClr val="D5D5D5"/>
                          </a:solidFill>
                          <a:effectLst/>
                          <a:latin typeface="segoe-ui_bold"/>
                        </a:rPr>
                        <a:t>Destination address prefix</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Destination address prefix or tag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IP address (example: 10.10.10.10), IP subnet (example: 192.168.1.0/24), </a:t>
                      </a:r>
                      <a:r>
                        <a:rPr lang="en-US" sz="1200">
                          <a:effectLst/>
                          <a:latin typeface="segoe-ui_normal"/>
                          <a:hlinkClick r:id="rId2"/>
                        </a:rPr>
                        <a:t>default tag</a:t>
                      </a:r>
                      <a:r>
                        <a:rPr lang="en-US" sz="1200">
                          <a:solidFill>
                            <a:srgbClr val="D5D5D5"/>
                          </a:solidFill>
                          <a:effectLst/>
                          <a:latin typeface="segoe-ui_normal"/>
                        </a:rPr>
                        <a:t>, or * (for all addresses).</a:t>
                      </a:r>
                      <a:endParaRPr lang="en-US" sz="1200">
                        <a:effectLst/>
                        <a:latin typeface="segoe-ui_normal"/>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Consider using ranges, default tags, and * to reduce the number of rules.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6944573"/>
                  </a:ext>
                </a:extLst>
              </a:tr>
              <a:tr h="297927">
                <a:tc>
                  <a:txBody>
                    <a:bodyPr/>
                    <a:lstStyle/>
                    <a:p>
                      <a:pPr marL="0" marR="0" fontAlgn="t">
                        <a:spcBef>
                          <a:spcPts val="0"/>
                        </a:spcBef>
                        <a:spcAft>
                          <a:spcPts val="0"/>
                        </a:spcAft>
                      </a:pPr>
                      <a:r>
                        <a:rPr lang="en-US" sz="1200" b="1">
                          <a:solidFill>
                            <a:srgbClr val="D5D5D5"/>
                          </a:solidFill>
                          <a:effectLst/>
                          <a:latin typeface="segoe-ui_bold"/>
                        </a:rPr>
                        <a:t>Direction</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Direction of traffic to match for the rule.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Inbound or outbound.</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Inbound and outbound rules are processed separately, based on direction.</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521792491"/>
                  </a:ext>
                </a:extLst>
              </a:tr>
              <a:tr h="412247">
                <a:tc>
                  <a:txBody>
                    <a:bodyPr/>
                    <a:lstStyle/>
                    <a:p>
                      <a:pPr marL="0" marR="0" fontAlgn="t">
                        <a:spcBef>
                          <a:spcPts val="0"/>
                        </a:spcBef>
                        <a:spcAft>
                          <a:spcPts val="0"/>
                        </a:spcAft>
                      </a:pPr>
                      <a:r>
                        <a:rPr lang="en-US" sz="1200" b="1">
                          <a:solidFill>
                            <a:srgbClr val="D5D5D5"/>
                          </a:solidFill>
                          <a:effectLst/>
                          <a:latin typeface="segoe-ui_bold"/>
                        </a:rPr>
                        <a:t>Priority</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Rules are checked in the order of priority. Once a rule applies, no more rules are tested for matching.</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Number between 100 and 4096.</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Consider creating rules jumping priorities by 100 for each rule to leave space for new rules you might create in the future.</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55284678"/>
                  </a:ext>
                </a:extLst>
              </a:tr>
              <a:tr h="297927">
                <a:tc>
                  <a:txBody>
                    <a:bodyPr/>
                    <a:lstStyle/>
                    <a:p>
                      <a:pPr marL="0" marR="0" fontAlgn="t">
                        <a:spcBef>
                          <a:spcPts val="0"/>
                        </a:spcBef>
                        <a:spcAft>
                          <a:spcPts val="0"/>
                        </a:spcAft>
                      </a:pPr>
                      <a:r>
                        <a:rPr lang="en-US" sz="1200" b="1">
                          <a:solidFill>
                            <a:srgbClr val="D5D5D5"/>
                          </a:solidFill>
                          <a:effectLst/>
                          <a:latin typeface="segoe-ui_bold"/>
                        </a:rPr>
                        <a:t>Access</a:t>
                      </a:r>
                      <a:endParaRPr lang="en-US" sz="1200">
                        <a:solidFill>
                          <a:srgbClr val="D5D5D5"/>
                        </a:solidFill>
                        <a:effectLst/>
                        <a:latin typeface="segoe-ui_bold"/>
                      </a:endParaRP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Type of access to apply if the rule matches.</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Allow or deny.</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Keep in mind that if an allow rule is not found for a packet, the packet is dropped.</a:t>
                      </a:r>
                    </a:p>
                  </a:txBody>
                  <a:tcPr marL="28627" marR="28627" marT="28627" marB="28627">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78656077"/>
                  </a:ext>
                </a:extLst>
              </a:tr>
            </a:tbl>
          </a:graphicData>
        </a:graphic>
      </p:graphicFrame>
    </p:spTree>
    <p:extLst>
      <p:ext uri="{BB962C8B-B14F-4D97-AF65-F5344CB8AC3E}">
        <p14:creationId xmlns:p14="http://schemas.microsoft.com/office/powerpoint/2010/main" val="3742194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Extend On Premises</a:t>
            </a:r>
          </a:p>
        </p:txBody>
      </p:sp>
      <p:pic>
        <p:nvPicPr>
          <p:cNvPr id="1026" name="Picture 2" descr="[0]"/>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89973" y="1825625"/>
            <a:ext cx="881205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149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Extend On Premises</a:t>
            </a:r>
          </a:p>
        </p:txBody>
      </p:sp>
      <p:sp>
        <p:nvSpPr>
          <p:cNvPr id="3" name="Content Placeholder 2"/>
          <p:cNvSpPr>
            <a:spLocks noGrp="1"/>
          </p:cNvSpPr>
          <p:nvPr>
            <p:ph idx="1"/>
          </p:nvPr>
        </p:nvSpPr>
        <p:spPr/>
        <p:txBody>
          <a:bodyPr/>
          <a:lstStyle/>
          <a:p>
            <a:r>
              <a:rPr lang="en-US" dirty="0"/>
              <a:t>At a high level, most hybrid configurations require 5 resources:</a:t>
            </a:r>
          </a:p>
          <a:p>
            <a:pPr lvl="1"/>
            <a:r>
              <a:rPr lang="en-US" dirty="0"/>
              <a:t>VNET</a:t>
            </a:r>
          </a:p>
          <a:p>
            <a:pPr lvl="1"/>
            <a:r>
              <a:rPr lang="en-US" dirty="0"/>
              <a:t>Gateway Subnet</a:t>
            </a:r>
          </a:p>
          <a:p>
            <a:pPr lvl="1"/>
            <a:r>
              <a:rPr lang="en-US" dirty="0"/>
              <a:t>Azure VNET Gateway</a:t>
            </a:r>
          </a:p>
          <a:p>
            <a:pPr lvl="1"/>
            <a:r>
              <a:rPr lang="en-US" dirty="0"/>
              <a:t>“Local” Gateway</a:t>
            </a:r>
          </a:p>
          <a:p>
            <a:pPr lvl="1"/>
            <a:r>
              <a:rPr lang="en-US" dirty="0"/>
              <a:t>Connection</a:t>
            </a:r>
          </a:p>
          <a:p>
            <a:r>
              <a:rPr lang="en-US" dirty="0"/>
              <a:t>Planning a Hybrid Networking Architecture:</a:t>
            </a:r>
          </a:p>
          <a:p>
            <a:pPr lvl="1"/>
            <a:r>
              <a:rPr lang="en-US" dirty="0">
                <a:hlinkClick r:id="rId2"/>
              </a:rPr>
              <a:t>https://docs.microsoft.com/en-us/azure/vpn-gateway/vpn-gateway-plan-design</a:t>
            </a:r>
            <a:endParaRPr lang="en-US" dirty="0"/>
          </a:p>
          <a:p>
            <a:pPr lvl="1"/>
            <a:endParaRPr lang="en-US" dirty="0"/>
          </a:p>
          <a:p>
            <a:endParaRPr lang="en-US" dirty="0"/>
          </a:p>
        </p:txBody>
      </p:sp>
    </p:spTree>
    <p:extLst>
      <p:ext uri="{BB962C8B-B14F-4D97-AF65-F5344CB8AC3E}">
        <p14:creationId xmlns:p14="http://schemas.microsoft.com/office/powerpoint/2010/main" val="1867269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3" name="Content Placeholder 2"/>
          <p:cNvSpPr>
            <a:spLocks noGrp="1"/>
          </p:cNvSpPr>
          <p:nvPr>
            <p:ph idx="1"/>
          </p:nvPr>
        </p:nvSpPr>
        <p:spPr>
          <a:xfrm>
            <a:off x="838200" y="1825625"/>
            <a:ext cx="10515600" cy="2709502"/>
          </a:xfrm>
        </p:spPr>
        <p:txBody>
          <a:bodyPr>
            <a:normAutofit fontScale="85000" lnSpcReduction="20000"/>
          </a:bodyPr>
          <a:lstStyle/>
          <a:p>
            <a:r>
              <a:rPr lang="en-US" dirty="0"/>
              <a:t>VPN</a:t>
            </a:r>
          </a:p>
          <a:p>
            <a:pPr lvl="1"/>
            <a:r>
              <a:rPr lang="en-US" dirty="0"/>
              <a:t>Types</a:t>
            </a:r>
          </a:p>
          <a:p>
            <a:pPr lvl="2"/>
            <a:r>
              <a:rPr lang="en-US" dirty="0"/>
              <a:t>Policy-Based (Static Routing)</a:t>
            </a:r>
          </a:p>
          <a:p>
            <a:pPr lvl="2"/>
            <a:r>
              <a:rPr lang="en-US" dirty="0"/>
              <a:t>Route-Based (Dynamic Routing)</a:t>
            </a:r>
          </a:p>
          <a:p>
            <a:pPr lvl="2"/>
            <a:r>
              <a:rPr lang="en-US" dirty="0"/>
              <a:t>Learn more: </a:t>
            </a:r>
            <a:r>
              <a:rPr lang="en-US" dirty="0">
                <a:hlinkClick r:id="rId2"/>
              </a:rPr>
              <a:t>https://docs.microsoft.com/en-us/azure/architecture/reference-architectures/hybrid-networking/</a:t>
            </a:r>
            <a:endParaRPr lang="en-US" dirty="0"/>
          </a:p>
          <a:p>
            <a:pPr lvl="1"/>
            <a:r>
              <a:rPr lang="en-US" dirty="0"/>
              <a:t>SKUs</a:t>
            </a:r>
          </a:p>
          <a:p>
            <a:pPr lvl="2"/>
            <a:r>
              <a:rPr lang="en-US" dirty="0"/>
              <a:t>Basic (99.9% SLA)</a:t>
            </a:r>
          </a:p>
          <a:p>
            <a:pPr lvl="2"/>
            <a:r>
              <a:rPr lang="en-US" dirty="0"/>
              <a:t>Standard (99.95% SLA)</a:t>
            </a:r>
          </a:p>
          <a:p>
            <a:pPr lvl="2"/>
            <a:r>
              <a:rPr lang="en-US" dirty="0"/>
              <a:t>High Performance (99.95% SLA)</a:t>
            </a:r>
          </a:p>
          <a:p>
            <a:pPr lvl="1"/>
            <a:endParaRPr lang="en-US" dirty="0"/>
          </a:p>
          <a:p>
            <a:pPr lvl="1"/>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455142399"/>
              </p:ext>
            </p:extLst>
          </p:nvPr>
        </p:nvGraphicFramePr>
        <p:xfrm>
          <a:off x="548336" y="4535127"/>
          <a:ext cx="10515600" cy="2240632"/>
        </p:xfrm>
        <a:graphic>
          <a:graphicData uri="http://schemas.openxmlformats.org/drawingml/2006/table">
            <a:tbl>
              <a:tblPr/>
              <a:tblGrid>
                <a:gridCol w="2103120">
                  <a:extLst>
                    <a:ext uri="{9D8B030D-6E8A-4147-A177-3AD203B41FA5}">
                      <a16:colId xmlns:a16="http://schemas.microsoft.com/office/drawing/2014/main" val="3399893684"/>
                    </a:ext>
                  </a:extLst>
                </a:gridCol>
                <a:gridCol w="2103120">
                  <a:extLst>
                    <a:ext uri="{9D8B030D-6E8A-4147-A177-3AD203B41FA5}">
                      <a16:colId xmlns:a16="http://schemas.microsoft.com/office/drawing/2014/main" val="1324920072"/>
                    </a:ext>
                  </a:extLst>
                </a:gridCol>
                <a:gridCol w="2103120">
                  <a:extLst>
                    <a:ext uri="{9D8B030D-6E8A-4147-A177-3AD203B41FA5}">
                      <a16:colId xmlns:a16="http://schemas.microsoft.com/office/drawing/2014/main" val="3511199708"/>
                    </a:ext>
                  </a:extLst>
                </a:gridCol>
                <a:gridCol w="2103120">
                  <a:extLst>
                    <a:ext uri="{9D8B030D-6E8A-4147-A177-3AD203B41FA5}">
                      <a16:colId xmlns:a16="http://schemas.microsoft.com/office/drawing/2014/main" val="2463085448"/>
                    </a:ext>
                  </a:extLst>
                </a:gridCol>
                <a:gridCol w="2103120">
                  <a:extLst>
                    <a:ext uri="{9D8B030D-6E8A-4147-A177-3AD203B41FA5}">
                      <a16:colId xmlns:a16="http://schemas.microsoft.com/office/drawing/2014/main" val="2232276708"/>
                    </a:ext>
                  </a:extLst>
                </a:gridCol>
              </a:tblGrid>
              <a:tr h="854000">
                <a:tc>
                  <a:txBody>
                    <a:bodyPr/>
                    <a:lstStyle/>
                    <a:p>
                      <a:pPr algn="l" fontAlgn="b"/>
                      <a:endParaRPr lang="en-US" sz="1600" b="0" dirty="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throughput (1)</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max IPsec tunnels (2)</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ExpressRoute Gateway throughput</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algn="l" fontAlgn="b"/>
                      <a:r>
                        <a:rPr lang="en-US" sz="1600" b="1">
                          <a:effectLst/>
                          <a:latin typeface="segoe-ui_bold"/>
                        </a:rPr>
                        <a:t>VPN Gateway and ExpressRoute coexist</a:t>
                      </a:r>
                      <a:endParaRPr lang="en-US" sz="1600" b="0">
                        <a:effectLst/>
                        <a:latin typeface="segoe-ui_semibold"/>
                      </a:endParaRPr>
                    </a:p>
                  </a:txBody>
                  <a:tcPr marL="88958" marR="88958" marT="66719" marB="66719" anchor="b">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1270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566508199"/>
                  </a:ext>
                </a:extLst>
              </a:tr>
              <a:tr h="373625">
                <a:tc>
                  <a:txBody>
                    <a:bodyPr/>
                    <a:lstStyle/>
                    <a:p>
                      <a:pPr fontAlgn="t"/>
                      <a:r>
                        <a:rPr lang="en-US" sz="1600" b="1">
                          <a:effectLst/>
                          <a:latin typeface="segoe-ui_bold"/>
                        </a:rPr>
                        <a:t>Basic SKU (3)(5)(6)</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500 Mbps (6)</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No</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57034537"/>
                  </a:ext>
                </a:extLst>
              </a:tr>
              <a:tr h="373625">
                <a:tc>
                  <a:txBody>
                    <a:bodyPr/>
                    <a:lstStyle/>
                    <a:p>
                      <a:pPr fontAlgn="t"/>
                      <a:r>
                        <a:rPr lang="en-US" sz="1600" b="1">
                          <a:effectLst/>
                          <a:latin typeface="segoe-ui_bold"/>
                        </a:rPr>
                        <a:t>Standard SKU (4)(5)</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1000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Yes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635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3456945193"/>
                  </a:ext>
                </a:extLst>
              </a:tr>
              <a:tr h="613813">
                <a:tc>
                  <a:txBody>
                    <a:bodyPr/>
                    <a:lstStyle/>
                    <a:p>
                      <a:pPr fontAlgn="t"/>
                      <a:r>
                        <a:rPr lang="en-US" sz="1600" b="1">
                          <a:effectLst/>
                          <a:latin typeface="segoe-ui_bold"/>
                        </a:rPr>
                        <a:t>High Performance SKU (4)</a:t>
                      </a:r>
                      <a:endParaRPr lang="en-US" sz="1600">
                        <a:effectLst/>
                      </a:endParaRP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200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30</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a:effectLst/>
                        </a:rPr>
                        <a:t>2000 Mbps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tc>
                  <a:txBody>
                    <a:bodyPr/>
                    <a:lstStyle/>
                    <a:p>
                      <a:pPr fontAlgn="t"/>
                      <a:r>
                        <a:rPr lang="en-US" sz="1600" dirty="0">
                          <a:effectLst/>
                        </a:rPr>
                        <a:t>Yes</a:t>
                      </a:r>
                    </a:p>
                  </a:txBody>
                  <a:tcPr marL="88958" marR="88958" marT="66719" marB="66719">
                    <a:lnL w="12700" cap="flat" cmpd="sng" algn="ctr">
                      <a:solidFill>
                        <a:srgbClr val="E3E3E3"/>
                      </a:solidFill>
                      <a:prstDash val="solid"/>
                      <a:round/>
                      <a:headEnd type="none" w="med" len="med"/>
                      <a:tailEnd type="none" w="med" len="med"/>
                    </a:lnL>
                    <a:lnR w="12700" cap="flat" cmpd="sng" algn="ctr">
                      <a:solidFill>
                        <a:srgbClr val="E3E3E3"/>
                      </a:solidFill>
                      <a:prstDash val="solid"/>
                      <a:round/>
                      <a:headEnd type="none" w="med" len="med"/>
                      <a:tailEnd type="none" w="med" len="med"/>
                    </a:lnR>
                    <a:lnT w="6350" cap="flat" cmpd="sng" algn="ctr">
                      <a:solidFill>
                        <a:srgbClr val="E3E3E3"/>
                      </a:solidFill>
                      <a:prstDash val="solid"/>
                      <a:round/>
                      <a:headEnd type="none" w="med" len="med"/>
                      <a:tailEnd type="none" w="med" len="med"/>
                    </a:lnT>
                    <a:lnB w="12700" cap="flat" cmpd="sng" algn="ctr">
                      <a:solidFill>
                        <a:srgbClr val="E3E3E3"/>
                      </a:solidFill>
                      <a:prstDash val="solid"/>
                      <a:round/>
                      <a:headEnd type="none" w="med" len="med"/>
                      <a:tailEnd type="none" w="med" len="med"/>
                    </a:lnB>
                    <a:solidFill>
                      <a:srgbClr val="FFFFFF"/>
                    </a:solidFill>
                  </a:tcPr>
                </a:tc>
                <a:extLst>
                  <a:ext uri="{0D108BD9-81ED-4DB2-BD59-A6C34878D82A}">
                    <a16:rowId xmlns:a16="http://schemas.microsoft.com/office/drawing/2014/main" val="2372443811"/>
                  </a:ext>
                </a:extLst>
              </a:tr>
            </a:tbl>
          </a:graphicData>
        </a:graphic>
      </p:graphicFrame>
      <p:sp>
        <p:nvSpPr>
          <p:cNvPr id="7" name="Rectangle 1"/>
          <p:cNvSpPr>
            <a:spLocks noChangeArrowheads="1"/>
          </p:cNvSpPr>
          <p:nvPr/>
        </p:nvSpPr>
        <p:spPr bwMode="auto">
          <a:xfrm>
            <a:off x="1079938" y="3533127"/>
            <a:ext cx="161917" cy="414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60287" tIns="68241" rIns="0" bIns="6824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6932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7" name="Rectangle 1"/>
          <p:cNvSpPr>
            <a:spLocks noChangeArrowheads="1"/>
          </p:cNvSpPr>
          <p:nvPr/>
        </p:nvSpPr>
        <p:spPr bwMode="auto">
          <a:xfrm>
            <a:off x="1079938" y="3533127"/>
            <a:ext cx="161917" cy="4148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60287" tIns="68241" rIns="0" bIns="6824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Content Placeholder 15"/>
          <p:cNvGraphicFramePr>
            <a:graphicFrameLocks noGrp="1"/>
          </p:cNvGraphicFramePr>
          <p:nvPr>
            <p:ph idx="1"/>
          </p:nvPr>
        </p:nvGraphicFramePr>
        <p:xfrm>
          <a:off x="1037157" y="1742579"/>
          <a:ext cx="10117685" cy="4473138"/>
        </p:xfrm>
        <a:graphic>
          <a:graphicData uri="http://schemas.openxmlformats.org/drawingml/2006/table">
            <a:tbl>
              <a:tblPr firstRow="1" firstCol="1" bandRow="1">
                <a:tableStyleId>{5C22544A-7EE6-4342-B048-85BDC9FD1C3A}</a:tableStyleId>
              </a:tblPr>
              <a:tblGrid>
                <a:gridCol w="2023537">
                  <a:extLst>
                    <a:ext uri="{9D8B030D-6E8A-4147-A177-3AD203B41FA5}">
                      <a16:colId xmlns:a16="http://schemas.microsoft.com/office/drawing/2014/main" val="4011502946"/>
                    </a:ext>
                  </a:extLst>
                </a:gridCol>
                <a:gridCol w="2023537">
                  <a:extLst>
                    <a:ext uri="{9D8B030D-6E8A-4147-A177-3AD203B41FA5}">
                      <a16:colId xmlns:a16="http://schemas.microsoft.com/office/drawing/2014/main" val="2969178361"/>
                    </a:ext>
                  </a:extLst>
                </a:gridCol>
                <a:gridCol w="2023537">
                  <a:extLst>
                    <a:ext uri="{9D8B030D-6E8A-4147-A177-3AD203B41FA5}">
                      <a16:colId xmlns:a16="http://schemas.microsoft.com/office/drawing/2014/main" val="958022206"/>
                    </a:ext>
                  </a:extLst>
                </a:gridCol>
                <a:gridCol w="2023537">
                  <a:extLst>
                    <a:ext uri="{9D8B030D-6E8A-4147-A177-3AD203B41FA5}">
                      <a16:colId xmlns:a16="http://schemas.microsoft.com/office/drawing/2014/main" val="542864422"/>
                    </a:ext>
                  </a:extLst>
                </a:gridCol>
                <a:gridCol w="2023537">
                  <a:extLst>
                    <a:ext uri="{9D8B030D-6E8A-4147-A177-3AD203B41FA5}">
                      <a16:colId xmlns:a16="http://schemas.microsoft.com/office/drawing/2014/main" val="910512654"/>
                    </a:ext>
                  </a:extLst>
                </a:gridCol>
              </a:tblGrid>
              <a:tr h="581400">
                <a:tc>
                  <a:txBody>
                    <a:bodyPr/>
                    <a:lstStyle/>
                    <a:p>
                      <a:pPr>
                        <a:lnSpc>
                          <a:spcPct val="107000"/>
                        </a:lnSpc>
                      </a:pPr>
                      <a:endParaRPr lang="en-US" sz="1100">
                        <a:effectLst/>
                        <a:latin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PolicyBased Basic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Basic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Standard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gn="ctr">
                        <a:lnSpc>
                          <a:spcPct val="160000"/>
                        </a:lnSpc>
                        <a:spcBef>
                          <a:spcPts val="0"/>
                        </a:spcBef>
                        <a:spcAft>
                          <a:spcPts val="0"/>
                        </a:spcAft>
                      </a:pPr>
                      <a:r>
                        <a:rPr lang="en-US" sz="1200">
                          <a:effectLst/>
                        </a:rPr>
                        <a:t>RouteBased High Performance VPN Gateway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2196260172"/>
                  </a:ext>
                </a:extLst>
              </a:tr>
              <a:tr h="581400">
                <a:tc>
                  <a:txBody>
                    <a:bodyPr/>
                    <a:lstStyle/>
                    <a:p>
                      <a:pPr marL="0" marR="0">
                        <a:lnSpc>
                          <a:spcPct val="160000"/>
                        </a:lnSpc>
                        <a:spcBef>
                          <a:spcPts val="0"/>
                        </a:spcBef>
                        <a:spcAft>
                          <a:spcPts val="0"/>
                        </a:spcAft>
                      </a:pPr>
                      <a:r>
                        <a:rPr lang="en-US" sz="1200">
                          <a:effectLst/>
                        </a:rPr>
                        <a:t>Site-to-Site connectivity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PolicyBased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RouteBased VPN configuration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4120321484"/>
                  </a:ext>
                </a:extLst>
              </a:tr>
              <a:tr h="581400">
                <a:tc>
                  <a:txBody>
                    <a:bodyPr/>
                    <a:lstStyle/>
                    <a:p>
                      <a:pPr marL="0" marR="0">
                        <a:lnSpc>
                          <a:spcPct val="160000"/>
                        </a:lnSpc>
                        <a:spcBef>
                          <a:spcPts val="0"/>
                        </a:spcBef>
                        <a:spcAft>
                          <a:spcPts val="0"/>
                        </a:spcAft>
                      </a:pPr>
                      <a:r>
                        <a:rPr lang="en-US" sz="1200">
                          <a:effectLst/>
                        </a:rPr>
                        <a:t>Point-to-Site connectivity (P2S)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 (Can coexist with S2S)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3691025545"/>
                  </a:ext>
                </a:extLst>
              </a:tr>
              <a:tr h="862936">
                <a:tc>
                  <a:txBody>
                    <a:bodyPr/>
                    <a:lstStyle/>
                    <a:p>
                      <a:pPr marL="0" marR="0">
                        <a:lnSpc>
                          <a:spcPct val="160000"/>
                        </a:lnSpc>
                        <a:spcBef>
                          <a:spcPts val="0"/>
                        </a:spcBef>
                        <a:spcAft>
                          <a:spcPts val="0"/>
                        </a:spcAft>
                      </a:pPr>
                      <a:r>
                        <a:rPr lang="en-US" sz="1200">
                          <a:effectLst/>
                        </a:rPr>
                        <a:t>Authentication method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Pre-shared key for S2S connectivity, Certificates for P2S connectivity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18669652"/>
                  </a:ext>
                </a:extLst>
              </a:tr>
              <a:tr h="581400">
                <a:tc>
                  <a:txBody>
                    <a:bodyPr/>
                    <a:lstStyle/>
                    <a:p>
                      <a:pPr marL="0" marR="0">
                        <a:lnSpc>
                          <a:spcPct val="160000"/>
                        </a:lnSpc>
                        <a:spcBef>
                          <a:spcPts val="0"/>
                        </a:spcBef>
                        <a:spcAft>
                          <a:spcPts val="0"/>
                        </a:spcAft>
                      </a:pPr>
                      <a:r>
                        <a:rPr lang="en-US" sz="1200">
                          <a:effectLst/>
                        </a:rPr>
                        <a:t>Maximum number of S2S connections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30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522331488"/>
                  </a:ext>
                </a:extLst>
              </a:tr>
              <a:tr h="581400">
                <a:tc>
                  <a:txBody>
                    <a:bodyPr/>
                    <a:lstStyle/>
                    <a:p>
                      <a:pPr marL="0" marR="0">
                        <a:lnSpc>
                          <a:spcPct val="160000"/>
                        </a:lnSpc>
                        <a:spcBef>
                          <a:spcPts val="0"/>
                        </a:spcBef>
                        <a:spcAft>
                          <a:spcPts val="0"/>
                        </a:spcAft>
                      </a:pPr>
                      <a:r>
                        <a:rPr lang="en-US" sz="1200">
                          <a:effectLst/>
                        </a:rPr>
                        <a:t>Maximum number of P2S connections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128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2161016407"/>
                  </a:ext>
                </a:extLst>
              </a:tr>
              <a:tr h="581400">
                <a:tc>
                  <a:txBody>
                    <a:bodyPr/>
                    <a:lstStyle/>
                    <a:p>
                      <a:pPr marL="0" marR="0">
                        <a:lnSpc>
                          <a:spcPct val="160000"/>
                        </a:lnSpc>
                        <a:spcBef>
                          <a:spcPts val="0"/>
                        </a:spcBef>
                        <a:spcAft>
                          <a:spcPts val="0"/>
                        </a:spcAft>
                      </a:pPr>
                      <a:r>
                        <a:rPr lang="en-US" sz="1200">
                          <a:effectLst/>
                        </a:rPr>
                        <a:t>Active routing support (BGP)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Not 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a:effectLst/>
                        </a:rPr>
                        <a:t>Supported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tc>
                  <a:txBody>
                    <a:bodyPr/>
                    <a:lstStyle/>
                    <a:p>
                      <a:pPr marL="0" marR="0">
                        <a:lnSpc>
                          <a:spcPct val="160000"/>
                        </a:lnSpc>
                        <a:spcBef>
                          <a:spcPts val="0"/>
                        </a:spcBef>
                        <a:spcAft>
                          <a:spcPts val="0"/>
                        </a:spcAft>
                      </a:pPr>
                      <a:r>
                        <a:rPr lang="en-US" sz="1200" dirty="0">
                          <a:effectLst/>
                        </a:rPr>
                        <a:t>Supported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165" marR="9165" marT="9165" marB="9165" anchor="ctr"/>
                </a:tc>
                <a:extLst>
                  <a:ext uri="{0D108BD9-81ED-4DB2-BD59-A6C34878D82A}">
                    <a16:rowId xmlns:a16="http://schemas.microsoft.com/office/drawing/2014/main" val="1785481622"/>
                  </a:ext>
                </a:extLst>
              </a:tr>
            </a:tbl>
          </a:graphicData>
        </a:graphic>
      </p:graphicFrame>
      <p:sp>
        <p:nvSpPr>
          <p:cNvPr id="17" name="TextBox 16"/>
          <p:cNvSpPr txBox="1"/>
          <p:nvPr/>
        </p:nvSpPr>
        <p:spPr>
          <a:xfrm>
            <a:off x="1037157" y="6415917"/>
            <a:ext cx="6015686" cy="523220"/>
          </a:xfrm>
          <a:prstGeom prst="rect">
            <a:avLst/>
          </a:prstGeom>
          <a:noFill/>
        </p:spPr>
        <p:txBody>
          <a:bodyPr wrap="none" rtlCol="0">
            <a:spAutoFit/>
          </a:bodyPr>
          <a:lstStyle/>
          <a:p>
            <a:r>
              <a:rPr lang="en-US" sz="1400" dirty="0">
                <a:hlinkClick r:id="rId2"/>
              </a:rPr>
              <a:t>https://docs.microsoft.com/en-us/azure/vpn-gateway/vpn-gateway-plan-design</a:t>
            </a:r>
            <a:endParaRPr lang="en-US" sz="1400" dirty="0"/>
          </a:p>
          <a:p>
            <a:endParaRPr lang="en-US" sz="1400" dirty="0"/>
          </a:p>
        </p:txBody>
      </p:sp>
    </p:spTree>
    <p:extLst>
      <p:ext uri="{BB962C8B-B14F-4D97-AF65-F5344CB8AC3E}">
        <p14:creationId xmlns:p14="http://schemas.microsoft.com/office/powerpoint/2010/main" val="2009988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VPN</a:t>
            </a:r>
          </a:p>
        </p:txBody>
      </p:sp>
      <p:sp>
        <p:nvSpPr>
          <p:cNvPr id="3" name="Content Placeholder 2"/>
          <p:cNvSpPr>
            <a:spLocks noGrp="1"/>
          </p:cNvSpPr>
          <p:nvPr>
            <p:ph idx="1"/>
          </p:nvPr>
        </p:nvSpPr>
        <p:spPr>
          <a:xfrm>
            <a:off x="838200" y="1537758"/>
            <a:ext cx="5449711" cy="4351338"/>
          </a:xfrm>
        </p:spPr>
        <p:txBody>
          <a:bodyPr/>
          <a:lstStyle/>
          <a:p>
            <a:r>
              <a:rPr lang="en-US" sz="2400" dirty="0"/>
              <a:t>On-Premises VPN appliances</a:t>
            </a:r>
          </a:p>
          <a:p>
            <a:pPr lvl="1"/>
            <a:r>
              <a:rPr lang="en-US" sz="1600" dirty="0">
                <a:hlinkClick r:id="rId2"/>
              </a:rPr>
              <a:t>https://docs.microsoft.com/en-us/azure/vpn-gateway/vpn-gateway-about-vpn-device</a:t>
            </a:r>
            <a:endParaRPr lang="en-US" sz="1600" dirty="0"/>
          </a:p>
          <a:p>
            <a:r>
              <a:rPr lang="en-US" sz="2400" dirty="0"/>
              <a:t>Point-to-Site, Site-to-Site, ExpressRoute</a:t>
            </a:r>
          </a:p>
          <a:p>
            <a:pPr lvl="1"/>
            <a:r>
              <a:rPr lang="en-US" sz="1600" dirty="0">
                <a:hlinkClick r:id="rId3"/>
              </a:rPr>
              <a:t>https://docs.microsoft.com/en-us/azure/vpn-gateway/vpn-gateway-about-vpn-devices</a:t>
            </a:r>
            <a:endParaRPr lang="en-US" sz="1600" dirty="0"/>
          </a:p>
          <a:p>
            <a:r>
              <a:rPr lang="en-US" sz="2400" dirty="0"/>
              <a:t>ExpressRoute &amp; Site-to-Site Co-Exist</a:t>
            </a:r>
          </a:p>
          <a:p>
            <a:pPr lvl="1"/>
            <a:r>
              <a:rPr lang="en-US" sz="1400" dirty="0">
                <a:hlinkClick r:id="rId4"/>
              </a:rPr>
              <a:t>https://docs.microsoft.com/en-us/azure/expressroute/expressroute-howto-coexist-resource-manager</a:t>
            </a:r>
            <a:endParaRPr lang="en-US" sz="1400" dirty="0"/>
          </a:p>
          <a:p>
            <a:pPr lvl="1"/>
            <a:endParaRPr lang="en-US" dirty="0"/>
          </a:p>
          <a:p>
            <a:endParaRPr lang="en-US" dirty="0"/>
          </a:p>
          <a:p>
            <a:endParaRPr lang="en-US" dirty="0"/>
          </a:p>
        </p:txBody>
      </p:sp>
      <p:pic>
        <p:nvPicPr>
          <p:cNvPr id="8198" name="Picture 6" descr="Coexis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1184" y="173965"/>
            <a:ext cx="6387759" cy="232701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Coexis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0039" y="2692135"/>
            <a:ext cx="5777123" cy="2709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424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1226" y="227942"/>
            <a:ext cx="9308526" cy="56368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Hybrid: Express Route</a:t>
            </a:r>
          </a:p>
        </p:txBody>
      </p:sp>
      <p:sp>
        <p:nvSpPr>
          <p:cNvPr id="3" name="Content Placeholder 2"/>
          <p:cNvSpPr>
            <a:spLocks noGrp="1"/>
          </p:cNvSpPr>
          <p:nvPr>
            <p:ph idx="1"/>
          </p:nvPr>
        </p:nvSpPr>
        <p:spPr/>
        <p:txBody>
          <a:bodyPr/>
          <a:lstStyle/>
          <a:p>
            <a:pPr lvl="1"/>
            <a:endParaRPr lang="en-US" dirty="0"/>
          </a:p>
          <a:p>
            <a:r>
              <a:rPr lang="en-US" dirty="0"/>
              <a:t>Express</a:t>
            </a:r>
            <a:br>
              <a:rPr lang="en-US" dirty="0"/>
            </a:br>
            <a:r>
              <a:rPr lang="en-US" dirty="0"/>
              <a:t>Route</a:t>
            </a:r>
          </a:p>
        </p:txBody>
      </p:sp>
    </p:spTree>
    <p:extLst>
      <p:ext uri="{BB962C8B-B14F-4D97-AF65-F5344CB8AC3E}">
        <p14:creationId xmlns:p14="http://schemas.microsoft.com/office/powerpoint/2010/main" val="214781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ExpressRoute connectivity model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7344" y="1565257"/>
            <a:ext cx="7976558" cy="42541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Hybrid: ExpressRoute</a:t>
            </a:r>
          </a:p>
        </p:txBody>
      </p:sp>
      <p:sp>
        <p:nvSpPr>
          <p:cNvPr id="3" name="Content Placeholder 2"/>
          <p:cNvSpPr>
            <a:spLocks noGrp="1"/>
          </p:cNvSpPr>
          <p:nvPr>
            <p:ph idx="1"/>
          </p:nvPr>
        </p:nvSpPr>
        <p:spPr/>
        <p:txBody>
          <a:bodyPr/>
          <a:lstStyle/>
          <a:p>
            <a:pPr lvl="1"/>
            <a:endParaRPr lang="en-US" dirty="0"/>
          </a:p>
          <a:p>
            <a:r>
              <a:rPr lang="en-US" dirty="0"/>
              <a:t>ExpressRoute</a:t>
            </a:r>
          </a:p>
          <a:p>
            <a:pPr lvl="1"/>
            <a:r>
              <a:rPr lang="en-US" dirty="0"/>
              <a:t>Layer 2 / Layer 3</a:t>
            </a:r>
          </a:p>
        </p:txBody>
      </p:sp>
      <p:sp>
        <p:nvSpPr>
          <p:cNvPr id="4" name="TextBox 3"/>
          <p:cNvSpPr txBox="1"/>
          <p:nvPr/>
        </p:nvSpPr>
        <p:spPr>
          <a:xfrm>
            <a:off x="1484489" y="5819422"/>
            <a:ext cx="8525667" cy="646331"/>
          </a:xfrm>
          <a:prstGeom prst="rect">
            <a:avLst/>
          </a:prstGeom>
          <a:noFill/>
        </p:spPr>
        <p:txBody>
          <a:bodyPr wrap="none" rtlCol="0">
            <a:spAutoFit/>
          </a:bodyPr>
          <a:lstStyle/>
          <a:p>
            <a:r>
              <a:rPr lang="en-US" dirty="0">
                <a:hlinkClick r:id="rId3"/>
              </a:rPr>
              <a:t>https://docs.microsoft.com/en-us/azure/expressroute/expressroute-connectivity-models</a:t>
            </a:r>
            <a:endParaRPr lang="en-US" dirty="0"/>
          </a:p>
          <a:p>
            <a:endParaRPr lang="en-US" dirty="0"/>
          </a:p>
        </p:txBody>
      </p:sp>
    </p:spTree>
    <p:extLst>
      <p:ext uri="{BB962C8B-B14F-4D97-AF65-F5344CB8AC3E}">
        <p14:creationId xmlns:p14="http://schemas.microsoft.com/office/powerpoint/2010/main" val="602339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ExpressRoute (99.95% SLA)</a:t>
            </a:r>
          </a:p>
        </p:txBody>
      </p:sp>
      <p:sp>
        <p:nvSpPr>
          <p:cNvPr id="3" name="Content Placeholder 2"/>
          <p:cNvSpPr>
            <a:spLocks noGrp="1"/>
          </p:cNvSpPr>
          <p:nvPr>
            <p:ph idx="1"/>
          </p:nvPr>
        </p:nvSpPr>
        <p:spPr>
          <a:xfrm>
            <a:off x="838200" y="1416756"/>
            <a:ext cx="10515600" cy="4760207"/>
          </a:xfrm>
        </p:spPr>
        <p:txBody>
          <a:bodyPr>
            <a:normAutofit fontScale="77500" lnSpcReduction="20000"/>
          </a:bodyPr>
          <a:lstStyle/>
          <a:p>
            <a:r>
              <a:rPr lang="en-US" dirty="0"/>
              <a:t>10 ER circuits per  region per sub (ARM)</a:t>
            </a:r>
          </a:p>
          <a:p>
            <a:r>
              <a:rPr lang="en-US" dirty="0"/>
              <a:t>Min/Max Circuit Size = 50 </a:t>
            </a:r>
            <a:r>
              <a:rPr lang="en-US" dirty="0" err="1"/>
              <a:t>Mbps</a:t>
            </a:r>
            <a:r>
              <a:rPr lang="en-US" dirty="0"/>
              <a:t> / 10 </a:t>
            </a:r>
            <a:r>
              <a:rPr lang="en-US" dirty="0" err="1"/>
              <a:t>Gbps</a:t>
            </a:r>
            <a:endParaRPr lang="en-US" dirty="0"/>
          </a:p>
          <a:p>
            <a:r>
              <a:rPr lang="en-US" dirty="0"/>
              <a:t>10 </a:t>
            </a:r>
            <a:r>
              <a:rPr lang="en-US" dirty="0" err="1"/>
              <a:t>VNet</a:t>
            </a:r>
            <a:r>
              <a:rPr lang="en-US" dirty="0"/>
              <a:t> Links per circuit</a:t>
            </a:r>
          </a:p>
          <a:p>
            <a:r>
              <a:rPr lang="en-US" dirty="0"/>
              <a:t>2 Plans (Metered, Unlimited), Multiple Port Speeds</a:t>
            </a:r>
          </a:p>
          <a:p>
            <a:pPr lvl="1"/>
            <a:r>
              <a:rPr lang="en-US" dirty="0">
                <a:hlinkClick r:id="rId2"/>
              </a:rPr>
              <a:t>https://azure.microsoft.com/en-us/pricing/details/expressroute/</a:t>
            </a:r>
            <a:endParaRPr lang="en-US" dirty="0"/>
          </a:p>
          <a:p>
            <a:r>
              <a:rPr lang="en-US" dirty="0"/>
              <a:t>ExpressRoute Premium Add-on</a:t>
            </a:r>
          </a:p>
          <a:p>
            <a:pPr lvl="1"/>
            <a:r>
              <a:rPr lang="en-US" dirty="0"/>
              <a:t>Increased route limits for public and private peering from 4,000 routes to 10,000 routes.</a:t>
            </a:r>
          </a:p>
          <a:p>
            <a:pPr lvl="1"/>
            <a:r>
              <a:rPr lang="en-US" dirty="0"/>
              <a:t>Global connectivity for services. An ExpressRoute circuit created in any region (excluding Azure China, Azure Germany, and Azure Government cloud) will have access to resources across any other region in the world.</a:t>
            </a:r>
          </a:p>
          <a:p>
            <a:pPr lvl="2"/>
            <a:r>
              <a:rPr lang="en-US" dirty="0"/>
              <a:t>Without Premium Add-On, ER circuit limited to geo-political area</a:t>
            </a:r>
          </a:p>
          <a:p>
            <a:pPr lvl="1"/>
            <a:r>
              <a:rPr lang="en-US" dirty="0"/>
              <a:t>Increased number of </a:t>
            </a:r>
            <a:r>
              <a:rPr lang="en-US" dirty="0" err="1"/>
              <a:t>VNet</a:t>
            </a:r>
            <a:r>
              <a:rPr lang="en-US" dirty="0"/>
              <a:t> links per ExpressRoute circuit from 10 to a larger limit (depending on the bandwidth of the circuit). </a:t>
            </a:r>
            <a:r>
              <a:rPr lang="en-US" b="1" dirty="0"/>
              <a:t>20 - 100</a:t>
            </a:r>
          </a:p>
          <a:p>
            <a:r>
              <a:rPr lang="en-US" dirty="0"/>
              <a:t>ExpressRoute videos</a:t>
            </a:r>
          </a:p>
          <a:p>
            <a:pPr lvl="1"/>
            <a:r>
              <a:rPr lang="en-US" dirty="0">
                <a:hlinkClick r:id="rId3"/>
              </a:rPr>
              <a:t>https://channel9.msdn.com/Shows/Azure-Friday/Azure-Hybrid-Networking-101</a:t>
            </a:r>
            <a:endParaRPr lang="en-US" dirty="0"/>
          </a:p>
          <a:p>
            <a:pPr lvl="1"/>
            <a:r>
              <a:rPr lang="en-US" dirty="0">
                <a:hlinkClick r:id="rId4"/>
              </a:rPr>
              <a:t>https://channel9.msdn.com/Shows/Azure-Friday/Azure-Hybrid-Networking-201</a:t>
            </a:r>
            <a:endParaRPr lang="en-US" dirty="0"/>
          </a:p>
          <a:p>
            <a:pPr lvl="1"/>
            <a:endParaRPr lang="en-US" dirty="0"/>
          </a:p>
          <a:p>
            <a:endParaRPr lang="en-US" dirty="0"/>
          </a:p>
          <a:p>
            <a:pPr lvl="1"/>
            <a:endParaRPr lang="en-US" dirty="0"/>
          </a:p>
        </p:txBody>
      </p:sp>
    </p:spTree>
    <p:extLst>
      <p:ext uri="{BB962C8B-B14F-4D97-AF65-F5344CB8AC3E}">
        <p14:creationId xmlns:p14="http://schemas.microsoft.com/office/powerpoint/2010/main" val="222558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560" y="315910"/>
            <a:ext cx="10515600" cy="771811"/>
          </a:xfrm>
        </p:spPr>
        <p:txBody>
          <a:bodyPr/>
          <a:lstStyle/>
          <a:p>
            <a:r>
              <a:rPr lang="en-US" dirty="0"/>
              <a:t>Hybrid Network Design Considerations</a:t>
            </a:r>
          </a:p>
        </p:txBody>
      </p:sp>
      <p:sp>
        <p:nvSpPr>
          <p:cNvPr id="8" name="Rectangle 14">
            <a:extLst>
              <a:ext uri="{FF2B5EF4-FFF2-40B4-BE49-F238E27FC236}">
                <a16:creationId xmlns:a16="http://schemas.microsoft.com/office/drawing/2014/main" id="{F7C37F49-1EE5-48C6-AF32-9264039C8799}"/>
              </a:ext>
            </a:extLst>
          </p:cNvPr>
          <p:cNvSpPr/>
          <p:nvPr/>
        </p:nvSpPr>
        <p:spPr bwMode="auto">
          <a:xfrm>
            <a:off x="778251" y="1338395"/>
            <a:ext cx="2035175"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Cloud</a:t>
            </a:r>
          </a:p>
        </p:txBody>
      </p:sp>
      <p:sp>
        <p:nvSpPr>
          <p:cNvPr id="9" name="Rectangle 17">
            <a:extLst>
              <a:ext uri="{FF2B5EF4-FFF2-40B4-BE49-F238E27FC236}">
                <a16:creationId xmlns:a16="http://schemas.microsoft.com/office/drawing/2014/main" id="{7DBA6F21-3BA8-49C6-B85B-F3D476BD1D72}"/>
              </a:ext>
            </a:extLst>
          </p:cNvPr>
          <p:cNvSpPr/>
          <p:nvPr/>
        </p:nvSpPr>
        <p:spPr bwMode="auto">
          <a:xfrm>
            <a:off x="6351963" y="1338395"/>
            <a:ext cx="2017161"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algn="ct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Customer</a:t>
            </a:r>
          </a:p>
        </p:txBody>
      </p:sp>
      <p:sp>
        <p:nvSpPr>
          <p:cNvPr id="10" name="Rectangle 9">
            <a:extLst>
              <a:ext uri="{FF2B5EF4-FFF2-40B4-BE49-F238E27FC236}">
                <a16:creationId xmlns:a16="http://schemas.microsoft.com/office/drawing/2014/main" id="{7513B3F4-5889-40A5-B82A-2F3A8DA330B5}"/>
              </a:ext>
            </a:extLst>
          </p:cNvPr>
          <p:cNvSpPr/>
          <p:nvPr/>
        </p:nvSpPr>
        <p:spPr bwMode="auto">
          <a:xfrm>
            <a:off x="8402735" y="1338395"/>
            <a:ext cx="3531939" cy="704586"/>
          </a:xfrm>
          <a:prstGeom prst="rect">
            <a:avLst/>
          </a:prstGeom>
          <a:solidFill>
            <a:schemeClr val="tx1">
              <a:lumMod val="95000"/>
              <a:lumOff val="5000"/>
              <a:alpha val="40000"/>
            </a:schemeClr>
          </a:solidFill>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46304" tIns="91440" rIns="91440" bIns="91440" numCol="1" rtlCol="0" anchor="t" anchorCtr="0" compatLnSpc="1">
            <a:prstTxWarp prst="textNoShape">
              <a:avLst/>
            </a:prstTxWarp>
          </a:bodyPr>
          <a:lstStyle/>
          <a:p>
            <a:pPr defTabSz="1243083" fontAlgn="base">
              <a:spcBef>
                <a:spcPct val="0"/>
              </a:spcBef>
              <a:spcAft>
                <a:spcPct val="0"/>
              </a:spcAft>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cs typeface="Segoe UI" panose="020B0502040204020203" pitchFamily="34" charset="0"/>
              </a:rPr>
              <a:t>Segment and workloads</a:t>
            </a:r>
          </a:p>
        </p:txBody>
      </p:sp>
      <p:sp>
        <p:nvSpPr>
          <p:cNvPr id="14" name="Rectangle 13">
            <a:extLst>
              <a:ext uri="{FF2B5EF4-FFF2-40B4-BE49-F238E27FC236}">
                <a16:creationId xmlns:a16="http://schemas.microsoft.com/office/drawing/2014/main" id="{79D33911-0CE2-4ABE-BBB1-DB06E1DDFF73}"/>
              </a:ext>
            </a:extLst>
          </p:cNvPr>
          <p:cNvSpPr/>
          <p:nvPr/>
        </p:nvSpPr>
        <p:spPr>
          <a:xfrm>
            <a:off x="778251" y="4423039"/>
            <a:ext cx="11156422" cy="11008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15" name="Freeform 52">
            <a:extLst>
              <a:ext uri="{FF2B5EF4-FFF2-40B4-BE49-F238E27FC236}">
                <a16:creationId xmlns:a16="http://schemas.microsoft.com/office/drawing/2014/main" id="{22A6DB97-B640-4A2F-8043-81675E1BD37F}"/>
              </a:ext>
            </a:extLst>
          </p:cNvPr>
          <p:cNvSpPr/>
          <p:nvPr/>
        </p:nvSpPr>
        <p:spPr>
          <a:xfrm rot="5400000">
            <a:off x="6806726" y="3947068"/>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2"/>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16" name="Freeform 53">
            <a:extLst>
              <a:ext uri="{FF2B5EF4-FFF2-40B4-BE49-F238E27FC236}">
                <a16:creationId xmlns:a16="http://schemas.microsoft.com/office/drawing/2014/main" id="{EF1DE0F5-BA94-458E-A042-766445CD4DC2}"/>
              </a:ext>
            </a:extLst>
          </p:cNvPr>
          <p:cNvSpPr/>
          <p:nvPr/>
        </p:nvSpPr>
        <p:spPr>
          <a:xfrm rot="5400000">
            <a:off x="1254229" y="3947067"/>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2"/>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17" name="Group 16">
            <a:extLst>
              <a:ext uri="{FF2B5EF4-FFF2-40B4-BE49-F238E27FC236}">
                <a16:creationId xmlns:a16="http://schemas.microsoft.com/office/drawing/2014/main" id="{F41334FE-77D0-4C74-AB17-853423B96CB2}"/>
              </a:ext>
            </a:extLst>
          </p:cNvPr>
          <p:cNvGrpSpPr/>
          <p:nvPr/>
        </p:nvGrpSpPr>
        <p:grpSpPr>
          <a:xfrm>
            <a:off x="1346885" y="4452642"/>
            <a:ext cx="549467" cy="750287"/>
            <a:chOff x="5293615" y="2178868"/>
            <a:chExt cx="1189325" cy="1488408"/>
          </a:xfrm>
        </p:grpSpPr>
        <p:pic>
          <p:nvPicPr>
            <p:cNvPr id="23" name="Picture 2">
              <a:extLst>
                <a:ext uri="{FF2B5EF4-FFF2-40B4-BE49-F238E27FC236}">
                  <a16:creationId xmlns:a16="http://schemas.microsoft.com/office/drawing/2014/main" id="{BAC1D021-4E66-480A-94BC-C64ABDF0DE18}"/>
                </a:ext>
              </a:extLst>
            </p:cNvPr>
            <p:cNvPicPr>
              <a:picLocks noChangeAspect="1" noChangeArrowheads="1"/>
            </p:cNvPicPr>
            <p:nvPr/>
          </p:nvPicPr>
          <p:blipFill>
            <a:blip r:embed="rId3"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24" name="Isosceles Triangle 23">
              <a:extLst>
                <a:ext uri="{FF2B5EF4-FFF2-40B4-BE49-F238E27FC236}">
                  <a16:creationId xmlns:a16="http://schemas.microsoft.com/office/drawing/2014/main" id="{2A7436B2-015E-4130-A588-27A5865B1B9D}"/>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cxnSp>
        <p:nvCxnSpPr>
          <p:cNvPr id="18" name="Straight Connector 17">
            <a:extLst>
              <a:ext uri="{FF2B5EF4-FFF2-40B4-BE49-F238E27FC236}">
                <a16:creationId xmlns:a16="http://schemas.microsoft.com/office/drawing/2014/main" id="{658FC19D-B71B-4797-81AB-F5DC22B3E778}"/>
              </a:ext>
            </a:extLst>
          </p:cNvPr>
          <p:cNvCxnSpPr/>
          <p:nvPr/>
        </p:nvCxnSpPr>
        <p:spPr>
          <a:xfrm flipH="1">
            <a:off x="2669836" y="497659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894293-E20B-439D-AA28-8951E1540680}"/>
              </a:ext>
            </a:extLst>
          </p:cNvPr>
          <p:cNvSpPr/>
          <p:nvPr/>
        </p:nvSpPr>
        <p:spPr>
          <a:xfrm>
            <a:off x="3330950" y="4701699"/>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site-to-site </a:t>
            </a:r>
          </a:p>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VPN connectivity</a:t>
            </a:r>
          </a:p>
        </p:txBody>
      </p:sp>
      <p:cxnSp>
        <p:nvCxnSpPr>
          <p:cNvPr id="20" name="Straight Connector 19">
            <a:extLst>
              <a:ext uri="{FF2B5EF4-FFF2-40B4-BE49-F238E27FC236}">
                <a16:creationId xmlns:a16="http://schemas.microsoft.com/office/drawing/2014/main" id="{3C2FB2AF-BBD3-4322-97BE-B7FF77D85833}"/>
              </a:ext>
            </a:extLst>
          </p:cNvPr>
          <p:cNvCxnSpPr/>
          <p:nvPr/>
        </p:nvCxnSpPr>
        <p:spPr>
          <a:xfrm>
            <a:off x="5616950" y="497659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21" name="Rectangle 77">
            <a:extLst>
              <a:ext uri="{FF2B5EF4-FFF2-40B4-BE49-F238E27FC236}">
                <a16:creationId xmlns:a16="http://schemas.microsoft.com/office/drawing/2014/main" id="{C3BE3078-B974-411D-897D-B26A15CBD731}"/>
              </a:ext>
            </a:extLst>
          </p:cNvPr>
          <p:cNvSpPr/>
          <p:nvPr/>
        </p:nvSpPr>
        <p:spPr>
          <a:xfrm>
            <a:off x="8402735" y="4424978"/>
            <a:ext cx="3208600" cy="689420"/>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Azure compute</a:t>
            </a:r>
          </a:p>
        </p:txBody>
      </p:sp>
      <p:sp>
        <p:nvSpPr>
          <p:cNvPr id="22" name="Freeform 539">
            <a:extLst>
              <a:ext uri="{FF2B5EF4-FFF2-40B4-BE49-F238E27FC236}">
                <a16:creationId xmlns:a16="http://schemas.microsoft.com/office/drawing/2014/main" id="{F7761D9B-31D9-4F5F-829F-3BADD7D29FBD}"/>
              </a:ext>
            </a:extLst>
          </p:cNvPr>
          <p:cNvSpPr>
            <a:spLocks noChangeAspect="1"/>
          </p:cNvSpPr>
          <p:nvPr/>
        </p:nvSpPr>
        <p:spPr bwMode="auto">
          <a:xfrm>
            <a:off x="1646851" y="500320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pic>
        <p:nvPicPr>
          <p:cNvPr id="13" name="Picture 2">
            <a:extLst>
              <a:ext uri="{FF2B5EF4-FFF2-40B4-BE49-F238E27FC236}">
                <a16:creationId xmlns:a16="http://schemas.microsoft.com/office/drawing/2014/main" id="{E891DC6B-8287-4531-A564-3C9C95A27F8A}"/>
              </a:ext>
            </a:extLst>
          </p:cNvPr>
          <p:cNvPicPr>
            <a:picLocks noChangeAspect="1" noChangeArrowheads="1"/>
          </p:cNvPicPr>
          <p:nvPr/>
        </p:nvPicPr>
        <p:blipFill>
          <a:blip r:embed="rId3" cstate="print">
            <a:lum bright="100000" contrast="100000"/>
          </a:blip>
          <a:srcRect/>
          <a:stretch>
            <a:fillRect/>
          </a:stretch>
        </p:blipFill>
        <p:spPr bwMode="auto">
          <a:xfrm>
            <a:off x="6906447" y="4324256"/>
            <a:ext cx="1005739" cy="1228702"/>
          </a:xfrm>
          <a:prstGeom prst="rect">
            <a:avLst/>
          </a:prstGeom>
          <a:noFill/>
          <a:ln w="9525">
            <a:noFill/>
            <a:miter lim="800000"/>
            <a:headEnd/>
            <a:tailEnd/>
          </a:ln>
          <a:effectLst/>
        </p:spPr>
      </p:pic>
      <p:sp>
        <p:nvSpPr>
          <p:cNvPr id="26" name="Rectangle 25">
            <a:extLst>
              <a:ext uri="{FF2B5EF4-FFF2-40B4-BE49-F238E27FC236}">
                <a16:creationId xmlns:a16="http://schemas.microsoft.com/office/drawing/2014/main" id="{37883417-46FE-443A-9412-C01F2492CD26}"/>
              </a:ext>
            </a:extLst>
          </p:cNvPr>
          <p:cNvSpPr/>
          <p:nvPr/>
        </p:nvSpPr>
        <p:spPr>
          <a:xfrm>
            <a:off x="778251" y="3271118"/>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32" name="Freeform 97">
            <a:extLst>
              <a:ext uri="{FF2B5EF4-FFF2-40B4-BE49-F238E27FC236}">
                <a16:creationId xmlns:a16="http://schemas.microsoft.com/office/drawing/2014/main" id="{8D547022-A0C2-4A5F-BD00-4D1D796CFF2E}"/>
              </a:ext>
            </a:extLst>
          </p:cNvPr>
          <p:cNvSpPr/>
          <p:nvPr/>
        </p:nvSpPr>
        <p:spPr>
          <a:xfrm rot="5400000">
            <a:off x="6808277" y="2793590"/>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2"/>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3" name="Freeform 100">
            <a:extLst>
              <a:ext uri="{FF2B5EF4-FFF2-40B4-BE49-F238E27FC236}">
                <a16:creationId xmlns:a16="http://schemas.microsoft.com/office/drawing/2014/main" id="{A24AD70F-F88F-411B-9FEB-9BC3404F11E3}"/>
              </a:ext>
            </a:extLst>
          </p:cNvPr>
          <p:cNvSpPr/>
          <p:nvPr/>
        </p:nvSpPr>
        <p:spPr>
          <a:xfrm rot="5400000">
            <a:off x="1256280" y="2793084"/>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2"/>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34" name="Picture 6" descr="\\magnum\Projects\Microsoft\Cloud Power FY12\Design\Icons\PNGs\Server_2.png">
            <a:extLst>
              <a:ext uri="{FF2B5EF4-FFF2-40B4-BE49-F238E27FC236}">
                <a16:creationId xmlns:a16="http://schemas.microsoft.com/office/drawing/2014/main" id="{CA6367E2-5C1E-4317-A42E-067E3D6CB41C}"/>
              </a:ext>
            </a:extLst>
          </p:cNvPr>
          <p:cNvPicPr>
            <a:picLocks noChangeAspect="1" noChangeArrowheads="1"/>
          </p:cNvPicPr>
          <p:nvPr/>
        </p:nvPicPr>
        <p:blipFill>
          <a:blip r:embed="rId4" cstate="print">
            <a:lum bright="100000"/>
          </a:blip>
          <a:srcRect/>
          <a:stretch>
            <a:fillRect/>
          </a:stretch>
        </p:blipFill>
        <p:spPr bwMode="auto">
          <a:xfrm>
            <a:off x="6933960" y="3271110"/>
            <a:ext cx="845922" cy="1127893"/>
          </a:xfrm>
          <a:prstGeom prst="rect">
            <a:avLst/>
          </a:prstGeom>
          <a:noFill/>
        </p:spPr>
      </p:pic>
      <p:sp>
        <p:nvSpPr>
          <p:cNvPr id="35" name="Rectangle 34">
            <a:extLst>
              <a:ext uri="{FF2B5EF4-FFF2-40B4-BE49-F238E27FC236}">
                <a16:creationId xmlns:a16="http://schemas.microsoft.com/office/drawing/2014/main" id="{828AEE83-A185-4372-9480-F5D41E7F1EB3}"/>
              </a:ext>
            </a:extLst>
          </p:cNvPr>
          <p:cNvSpPr/>
          <p:nvPr/>
        </p:nvSpPr>
        <p:spPr>
          <a:xfrm>
            <a:off x="3311140" y="3529413"/>
            <a:ext cx="2534410" cy="566285"/>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Secure point-to-site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36" name="Straight Connector 35">
            <a:extLst>
              <a:ext uri="{FF2B5EF4-FFF2-40B4-BE49-F238E27FC236}">
                <a16:creationId xmlns:a16="http://schemas.microsoft.com/office/drawing/2014/main" id="{7199B37B-FB34-436C-A6CB-C7D999133D55}"/>
              </a:ext>
            </a:extLst>
          </p:cNvPr>
          <p:cNvCxnSpPr/>
          <p:nvPr/>
        </p:nvCxnSpPr>
        <p:spPr>
          <a:xfrm>
            <a:off x="5616950" y="3835058"/>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23321F0-3EDB-4EE2-950A-23AC3C26F0EE}"/>
              </a:ext>
            </a:extLst>
          </p:cNvPr>
          <p:cNvCxnSpPr/>
          <p:nvPr/>
        </p:nvCxnSpPr>
        <p:spPr>
          <a:xfrm flipH="1">
            <a:off x="2655376" y="3835058"/>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28" name="Picture 2">
            <a:extLst>
              <a:ext uri="{FF2B5EF4-FFF2-40B4-BE49-F238E27FC236}">
                <a16:creationId xmlns:a16="http://schemas.microsoft.com/office/drawing/2014/main" id="{90D879F1-BE0D-47C8-8500-4210AAD30F8C}"/>
              </a:ext>
            </a:extLst>
          </p:cNvPr>
          <p:cNvPicPr>
            <a:picLocks noChangeAspect="1" noChangeArrowheads="1"/>
          </p:cNvPicPr>
          <p:nvPr/>
        </p:nvPicPr>
        <p:blipFill>
          <a:blip r:embed="rId3" cstate="print">
            <a:lum bright="100000" contrast="100000"/>
          </a:blip>
          <a:srcRect/>
          <a:stretch>
            <a:fillRect/>
          </a:stretch>
        </p:blipFill>
        <p:spPr bwMode="auto">
          <a:xfrm>
            <a:off x="1346885" y="3277275"/>
            <a:ext cx="544413" cy="544270"/>
          </a:xfrm>
          <a:prstGeom prst="rect">
            <a:avLst/>
          </a:prstGeom>
          <a:noFill/>
          <a:ln w="9525">
            <a:noFill/>
            <a:miter lim="800000"/>
            <a:headEnd/>
            <a:tailEnd/>
          </a:ln>
          <a:effectLst/>
        </p:spPr>
      </p:pic>
      <p:sp>
        <p:nvSpPr>
          <p:cNvPr id="29" name="Isosceles Triangle 28">
            <a:extLst>
              <a:ext uri="{FF2B5EF4-FFF2-40B4-BE49-F238E27FC236}">
                <a16:creationId xmlns:a16="http://schemas.microsoft.com/office/drawing/2014/main" id="{94D077A3-A791-49F5-9C88-9D148939734D}"/>
              </a:ext>
            </a:extLst>
          </p:cNvPr>
          <p:cNvSpPr/>
          <p:nvPr/>
        </p:nvSpPr>
        <p:spPr bwMode="auto">
          <a:xfrm rot="9180217">
            <a:off x="1627393" y="3659962"/>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30" name="Rectangle 77">
            <a:extLst>
              <a:ext uri="{FF2B5EF4-FFF2-40B4-BE49-F238E27FC236}">
                <a16:creationId xmlns:a16="http://schemas.microsoft.com/office/drawing/2014/main" id="{8E8D4F15-0E31-40DD-B075-4D21D3B2DE86}"/>
              </a:ext>
            </a:extLst>
          </p:cNvPr>
          <p:cNvSpPr/>
          <p:nvPr/>
        </p:nvSpPr>
        <p:spPr>
          <a:xfrm>
            <a:off x="8402735" y="3271785"/>
            <a:ext cx="2908832"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Developers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POC Efforts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Small scale deployments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31" name="Freeform 539">
            <a:extLst>
              <a:ext uri="{FF2B5EF4-FFF2-40B4-BE49-F238E27FC236}">
                <a16:creationId xmlns:a16="http://schemas.microsoft.com/office/drawing/2014/main" id="{5897921B-4722-476F-A774-3E2360965514}"/>
              </a:ext>
            </a:extLst>
          </p:cNvPr>
          <p:cNvSpPr>
            <a:spLocks noChangeAspect="1"/>
          </p:cNvSpPr>
          <p:nvPr/>
        </p:nvSpPr>
        <p:spPr bwMode="auto">
          <a:xfrm>
            <a:off x="1646851" y="3817780"/>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39" name="Rectangle 38">
            <a:extLst>
              <a:ext uri="{FF2B5EF4-FFF2-40B4-BE49-F238E27FC236}">
                <a16:creationId xmlns:a16="http://schemas.microsoft.com/office/drawing/2014/main" id="{B1393235-4A67-4DA3-B6C5-D71AF8B4F1BA}"/>
              </a:ext>
            </a:extLst>
          </p:cNvPr>
          <p:cNvSpPr/>
          <p:nvPr/>
        </p:nvSpPr>
        <p:spPr>
          <a:xfrm>
            <a:off x="778251" y="5610600"/>
            <a:ext cx="11156422" cy="1089275"/>
          </a:xfrm>
          <a:prstGeom prst="rect">
            <a:avLst/>
          </a:prstGeom>
          <a:solidFill>
            <a:srgbClr val="0070C0"/>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ln w="76200">
                <a:solidFill>
                  <a:srgbClr val="505050"/>
                </a:solidFill>
              </a:ln>
              <a:solidFill>
                <a:srgbClr val="EFEFEF"/>
              </a:solidFill>
              <a:cs typeface="Segoe UI" panose="020B0502040204020203" pitchFamily="34" charset="0"/>
            </a:endParaRPr>
          </a:p>
        </p:txBody>
      </p:sp>
      <p:sp>
        <p:nvSpPr>
          <p:cNvPr id="40" name="Freeform 45">
            <a:extLst>
              <a:ext uri="{FF2B5EF4-FFF2-40B4-BE49-F238E27FC236}">
                <a16:creationId xmlns:a16="http://schemas.microsoft.com/office/drawing/2014/main" id="{5C649109-68DF-47DC-9358-B78D35018495}"/>
              </a:ext>
            </a:extLst>
          </p:cNvPr>
          <p:cNvSpPr/>
          <p:nvPr/>
        </p:nvSpPr>
        <p:spPr>
          <a:xfrm rot="5400000">
            <a:off x="6814991" y="5125874"/>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2"/>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41" name="Freeform 46">
            <a:extLst>
              <a:ext uri="{FF2B5EF4-FFF2-40B4-BE49-F238E27FC236}">
                <a16:creationId xmlns:a16="http://schemas.microsoft.com/office/drawing/2014/main" id="{3AB4C8B7-6815-4BAE-BEB5-D362911E8412}"/>
              </a:ext>
            </a:extLst>
          </p:cNvPr>
          <p:cNvSpPr/>
          <p:nvPr/>
        </p:nvSpPr>
        <p:spPr>
          <a:xfrm rot="5400000">
            <a:off x="1262494" y="5125873"/>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2"/>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nvGrpSpPr>
          <p:cNvPr id="42" name="Group 41">
            <a:extLst>
              <a:ext uri="{FF2B5EF4-FFF2-40B4-BE49-F238E27FC236}">
                <a16:creationId xmlns:a16="http://schemas.microsoft.com/office/drawing/2014/main" id="{556612D1-AF6A-4C31-834C-DE63A49D5381}"/>
              </a:ext>
            </a:extLst>
          </p:cNvPr>
          <p:cNvGrpSpPr/>
          <p:nvPr/>
        </p:nvGrpSpPr>
        <p:grpSpPr>
          <a:xfrm>
            <a:off x="1346885" y="5686866"/>
            <a:ext cx="549467" cy="750287"/>
            <a:chOff x="5293615" y="2293499"/>
            <a:chExt cx="1189325" cy="1488408"/>
          </a:xfrm>
        </p:grpSpPr>
        <p:pic>
          <p:nvPicPr>
            <p:cNvPr id="50" name="Picture 2">
              <a:extLst>
                <a:ext uri="{FF2B5EF4-FFF2-40B4-BE49-F238E27FC236}">
                  <a16:creationId xmlns:a16="http://schemas.microsoft.com/office/drawing/2014/main" id="{1642BB33-75E4-4D54-AE56-5E9D82D0431A}"/>
                </a:ext>
              </a:extLst>
            </p:cNvPr>
            <p:cNvPicPr>
              <a:picLocks noChangeAspect="1" noChangeArrowheads="1"/>
            </p:cNvPicPr>
            <p:nvPr/>
          </p:nvPicPr>
          <p:blipFill>
            <a:blip r:embed="rId3"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51" name="Isosceles Triangle 50">
              <a:extLst>
                <a:ext uri="{FF2B5EF4-FFF2-40B4-BE49-F238E27FC236}">
                  <a16:creationId xmlns:a16="http://schemas.microsoft.com/office/drawing/2014/main" id="{6119D97A-3A15-4E23-8A38-B441D5C6F3D4}"/>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pic>
        <p:nvPicPr>
          <p:cNvPr id="43" name="Picture 2">
            <a:extLst>
              <a:ext uri="{FF2B5EF4-FFF2-40B4-BE49-F238E27FC236}">
                <a16:creationId xmlns:a16="http://schemas.microsoft.com/office/drawing/2014/main" id="{5DB6FE2F-7A76-44D9-93CC-0DB2E69AFAED}"/>
              </a:ext>
            </a:extLst>
          </p:cNvPr>
          <p:cNvPicPr>
            <a:picLocks noChangeAspect="1" noChangeArrowheads="1"/>
          </p:cNvPicPr>
          <p:nvPr/>
        </p:nvPicPr>
        <p:blipFill>
          <a:blip r:embed="rId3" cstate="print">
            <a:lum bright="100000" contrast="100000"/>
          </a:blip>
          <a:srcRect/>
          <a:stretch>
            <a:fillRect/>
          </a:stretch>
        </p:blipFill>
        <p:spPr bwMode="auto">
          <a:xfrm>
            <a:off x="6906447" y="5547952"/>
            <a:ext cx="1005739" cy="1219429"/>
          </a:xfrm>
          <a:prstGeom prst="rect">
            <a:avLst/>
          </a:prstGeom>
          <a:noFill/>
          <a:ln w="9525">
            <a:noFill/>
            <a:miter lim="800000"/>
            <a:headEnd/>
            <a:tailEnd/>
          </a:ln>
          <a:effectLst/>
        </p:spPr>
      </p:pic>
      <p:cxnSp>
        <p:nvCxnSpPr>
          <p:cNvPr id="44" name="Straight Connector 43">
            <a:extLst>
              <a:ext uri="{FF2B5EF4-FFF2-40B4-BE49-F238E27FC236}">
                <a16:creationId xmlns:a16="http://schemas.microsoft.com/office/drawing/2014/main" id="{BD539069-8E84-4B6F-8ECF-04B0933366AF}"/>
              </a:ext>
            </a:extLst>
          </p:cNvPr>
          <p:cNvCxnSpPr/>
          <p:nvPr/>
        </p:nvCxnSpPr>
        <p:spPr>
          <a:xfrm flipH="1">
            <a:off x="2669836" y="6153031"/>
            <a:ext cx="94111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21A3BD5D-3FA9-45B7-B010-E8EC8C7E3559}"/>
              </a:ext>
            </a:extLst>
          </p:cNvPr>
          <p:cNvSpPr/>
          <p:nvPr/>
        </p:nvSpPr>
        <p:spPr>
          <a:xfrm>
            <a:off x="3330950" y="5882915"/>
            <a:ext cx="2543503" cy="566285"/>
          </a:xfrm>
          <a:prstGeom prst="rect">
            <a:avLst/>
          </a:prstGeom>
        </p:spPr>
        <p:txBody>
          <a:bodyPr wrap="square" lIns="121893" tIns="60948" rIns="121893" bIns="60948">
            <a:spAutoFit/>
          </a:bodyPr>
          <a:lstStyle/>
          <a:p>
            <a:pPr algn="ctr" defTabSz="476028" fontAlgn="base">
              <a:lnSpc>
                <a:spcPct val="80000"/>
              </a:lnSpc>
            </a:pPr>
            <a:r>
              <a:rPr lang="en-US" dirty="0" err="1">
                <a:solidFill>
                  <a:srgbClr val="FFFFFF"/>
                </a:solidFill>
                <a:effectLst>
                  <a:outerShdw blurRad="38100" dist="38100" dir="2700000" algn="tl">
                    <a:srgbClr val="000000">
                      <a:alpha val="43137"/>
                    </a:srgbClr>
                  </a:outerShdw>
                </a:effectLst>
                <a:cs typeface="Segoe UI" panose="020B0502040204020203" pitchFamily="34" charset="0"/>
              </a:rPr>
              <a:t>ExpressRoute</a:t>
            </a:r>
            <a:r>
              <a:rPr lang="en-US" dirty="0">
                <a:solidFill>
                  <a:srgbClr val="FFFFFF"/>
                </a:solidFill>
                <a:effectLst>
                  <a:outerShdw blurRad="38100" dist="38100" dir="2700000" algn="tl">
                    <a:srgbClr val="000000">
                      <a:alpha val="43137"/>
                    </a:srgbClr>
                  </a:outerShdw>
                </a:effectLst>
                <a:cs typeface="Segoe UI" panose="020B0502040204020203" pitchFamily="34" charset="0"/>
              </a:rPr>
              <a:t> private connectivity</a:t>
            </a:r>
          </a:p>
        </p:txBody>
      </p:sp>
      <p:cxnSp>
        <p:nvCxnSpPr>
          <p:cNvPr id="46" name="Straight Connector 45">
            <a:extLst>
              <a:ext uri="{FF2B5EF4-FFF2-40B4-BE49-F238E27FC236}">
                <a16:creationId xmlns:a16="http://schemas.microsoft.com/office/drawing/2014/main" id="{34117406-9191-4943-A221-A32CE45F523D}"/>
              </a:ext>
            </a:extLst>
          </p:cNvPr>
          <p:cNvCxnSpPr/>
          <p:nvPr/>
        </p:nvCxnSpPr>
        <p:spPr>
          <a:xfrm>
            <a:off x="5616950" y="6153031"/>
            <a:ext cx="93000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sp>
        <p:nvSpPr>
          <p:cNvPr id="47" name="Rectangle 77">
            <a:extLst>
              <a:ext uri="{FF2B5EF4-FFF2-40B4-BE49-F238E27FC236}">
                <a16:creationId xmlns:a16="http://schemas.microsoft.com/office/drawing/2014/main" id="{6E968E67-53F3-458D-80D1-8BF27A115765}"/>
              </a:ext>
            </a:extLst>
          </p:cNvPr>
          <p:cNvSpPr/>
          <p:nvPr/>
        </p:nvSpPr>
        <p:spPr>
          <a:xfrm>
            <a:off x="8402735" y="5610598"/>
            <a:ext cx="3260024" cy="1083374"/>
          </a:xfrm>
          <a:prstGeom prst="rect">
            <a:avLst/>
          </a:prstGeom>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SMB &amp; Enterprises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Mission critical workloads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Backup/DR, media, HPC</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to Microsoft services</a:t>
            </a:r>
          </a:p>
        </p:txBody>
      </p:sp>
      <p:sp>
        <p:nvSpPr>
          <p:cNvPr id="48" name="Rectangle 47">
            <a:extLst>
              <a:ext uri="{FF2B5EF4-FFF2-40B4-BE49-F238E27FC236}">
                <a16:creationId xmlns:a16="http://schemas.microsoft.com/office/drawing/2014/main" id="{99C58B1A-337B-4419-B7F6-897949F41BC8}"/>
              </a:ext>
            </a:extLst>
          </p:cNvPr>
          <p:cNvSpPr/>
          <p:nvPr/>
        </p:nvSpPr>
        <p:spPr bwMode="auto">
          <a:xfrm>
            <a:off x="778251" y="5610598"/>
            <a:ext cx="11156422" cy="1089276"/>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99" fontAlgn="base">
              <a:lnSpc>
                <a:spcPct val="90000"/>
              </a:lnSpc>
              <a:spcBef>
                <a:spcPct val="0"/>
              </a:spcBef>
              <a:spcAft>
                <a:spcPct val="0"/>
              </a:spcAft>
            </a:pPr>
            <a:endParaRPr lang="en-US" sz="2800" spc="-50" dirty="0">
              <a:gradFill>
                <a:gsLst>
                  <a:gs pos="1250">
                    <a:srgbClr val="EFEFEF"/>
                  </a:gs>
                  <a:gs pos="10417">
                    <a:srgbClr val="EFEFEF"/>
                  </a:gs>
                </a:gsLst>
                <a:lin ang="5400000" scaled="0"/>
              </a:gradFill>
              <a:cs typeface="Segoe UI" panose="020B0502040204020203" pitchFamily="34" charset="0"/>
            </a:endParaRPr>
          </a:p>
        </p:txBody>
      </p:sp>
      <p:sp>
        <p:nvSpPr>
          <p:cNvPr id="49" name="Freeform 539">
            <a:extLst>
              <a:ext uri="{FF2B5EF4-FFF2-40B4-BE49-F238E27FC236}">
                <a16:creationId xmlns:a16="http://schemas.microsoft.com/office/drawing/2014/main" id="{061FE968-1E8A-4B31-8214-C73645760862}"/>
              </a:ext>
            </a:extLst>
          </p:cNvPr>
          <p:cNvSpPr>
            <a:spLocks noChangeAspect="1"/>
          </p:cNvSpPr>
          <p:nvPr/>
        </p:nvSpPr>
        <p:spPr bwMode="auto">
          <a:xfrm>
            <a:off x="1646851" y="6241716"/>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
        <p:nvSpPr>
          <p:cNvPr id="53" name="Rectangle 52">
            <a:extLst>
              <a:ext uri="{FF2B5EF4-FFF2-40B4-BE49-F238E27FC236}">
                <a16:creationId xmlns:a16="http://schemas.microsoft.com/office/drawing/2014/main" id="{1021AA59-64CD-459B-B45E-EFDE3F2C26B2}"/>
              </a:ext>
            </a:extLst>
          </p:cNvPr>
          <p:cNvSpPr/>
          <p:nvPr/>
        </p:nvSpPr>
        <p:spPr>
          <a:xfrm>
            <a:off x="785128" y="2119189"/>
            <a:ext cx="11156422" cy="109628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2400" dirty="0">
              <a:solidFill>
                <a:srgbClr val="FFFFFF"/>
              </a:solidFill>
              <a:cs typeface="Segoe UI" panose="020B0502040204020203" pitchFamily="34" charset="0"/>
            </a:endParaRPr>
          </a:p>
        </p:txBody>
      </p:sp>
      <p:sp>
        <p:nvSpPr>
          <p:cNvPr id="59" name="Freeform 59">
            <a:extLst>
              <a:ext uri="{FF2B5EF4-FFF2-40B4-BE49-F238E27FC236}">
                <a16:creationId xmlns:a16="http://schemas.microsoft.com/office/drawing/2014/main" id="{7F77E5CC-0E72-4ED1-A075-D5EE06DC9CA6}"/>
              </a:ext>
            </a:extLst>
          </p:cNvPr>
          <p:cNvSpPr/>
          <p:nvPr/>
        </p:nvSpPr>
        <p:spPr>
          <a:xfrm rot="5400000">
            <a:off x="6815154" y="1641661"/>
            <a:ext cx="1097285"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7030A0"/>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2"/>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60" name="Freeform 68">
            <a:extLst>
              <a:ext uri="{FF2B5EF4-FFF2-40B4-BE49-F238E27FC236}">
                <a16:creationId xmlns:a16="http://schemas.microsoft.com/office/drawing/2014/main" id="{21C325CF-59BB-43AB-AAA2-61564A50C9D3}"/>
              </a:ext>
            </a:extLst>
          </p:cNvPr>
          <p:cNvSpPr/>
          <p:nvPr/>
        </p:nvSpPr>
        <p:spPr>
          <a:xfrm rot="5400000">
            <a:off x="1263157" y="1641155"/>
            <a:ext cx="1096283"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6">
              <a:lumMod val="75000"/>
            </a:schemeClr>
          </a:solidFill>
          <a:ln w="12700" cap="flat" cmpd="thickThin" algn="ctr">
            <a:noFill/>
            <a:prstDash val="solid"/>
          </a:ln>
          <a:effectLst/>
        </p:spPr>
        <p:txBody>
          <a:bodyPr lIns="3046613" tIns="38082" rIns="76162" bIns="38082" rtlCol="0" anchor="ctr"/>
          <a:lstStyle/>
          <a:p>
            <a:pPr marL="239635" indent="-239635" defTabSz="475948">
              <a:lnSpc>
                <a:spcPct val="90000"/>
              </a:lnSpc>
              <a:spcBef>
                <a:spcPct val="20000"/>
              </a:spcBef>
              <a:buSzPct val="90000"/>
              <a:buFontTx/>
              <a:buBlip>
                <a:blip r:embed="rId2"/>
              </a:buBlip>
            </a:pPr>
            <a:endParaRPr lang="en-US" sz="240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61" name="Picture 6" descr="\\magnum\Projects\Microsoft\Cloud Power FY12\Design\Icons\PNGs\Server_2.png">
            <a:extLst>
              <a:ext uri="{FF2B5EF4-FFF2-40B4-BE49-F238E27FC236}">
                <a16:creationId xmlns:a16="http://schemas.microsoft.com/office/drawing/2014/main" id="{5FEDBAE4-45C8-4773-BA0A-0FC3232BA70C}"/>
              </a:ext>
            </a:extLst>
          </p:cNvPr>
          <p:cNvPicPr>
            <a:picLocks noChangeAspect="1" noChangeArrowheads="1"/>
          </p:cNvPicPr>
          <p:nvPr/>
        </p:nvPicPr>
        <p:blipFill>
          <a:blip r:embed="rId4" cstate="print">
            <a:lum bright="100000"/>
          </a:blip>
          <a:srcRect/>
          <a:stretch>
            <a:fillRect/>
          </a:stretch>
        </p:blipFill>
        <p:spPr bwMode="auto">
          <a:xfrm>
            <a:off x="6940837" y="2119181"/>
            <a:ext cx="845922" cy="1127893"/>
          </a:xfrm>
          <a:prstGeom prst="rect">
            <a:avLst/>
          </a:prstGeom>
          <a:noFill/>
        </p:spPr>
      </p:pic>
      <p:sp>
        <p:nvSpPr>
          <p:cNvPr id="62" name="Rectangle 61">
            <a:extLst>
              <a:ext uri="{FF2B5EF4-FFF2-40B4-BE49-F238E27FC236}">
                <a16:creationId xmlns:a16="http://schemas.microsoft.com/office/drawing/2014/main" id="{BA550BF0-2056-45A0-95D5-1C38BBF17060}"/>
              </a:ext>
            </a:extLst>
          </p:cNvPr>
          <p:cNvSpPr/>
          <p:nvPr/>
        </p:nvSpPr>
        <p:spPr>
          <a:xfrm>
            <a:off x="3318017" y="2576381"/>
            <a:ext cx="2534410" cy="344686"/>
          </a:xfrm>
          <a:prstGeom prst="rect">
            <a:avLst/>
          </a:prstGeom>
        </p:spPr>
        <p:txBody>
          <a:bodyPr wrap="square" lIns="121893" tIns="60948" rIns="121893" bIns="60948">
            <a:spAutoFit/>
          </a:bodyPr>
          <a:lstStyle/>
          <a:p>
            <a:pPr algn="ctr" defTabSz="476028" fontAlgn="base">
              <a:lnSpc>
                <a:spcPct val="80000"/>
              </a:lnSpc>
            </a:pPr>
            <a:r>
              <a:rPr lang="en-US" dirty="0">
                <a:solidFill>
                  <a:srgbClr val="FFFFFF"/>
                </a:solidFill>
                <a:effectLst>
                  <a:outerShdw blurRad="38100" dist="38100" dir="2700000" algn="tl">
                    <a:srgbClr val="000000">
                      <a:alpha val="43137"/>
                    </a:srgbClr>
                  </a:outerShdw>
                </a:effectLst>
                <a:cs typeface="Segoe UI" panose="020B0502040204020203" pitchFamily="34" charset="0"/>
              </a:rPr>
              <a:t>Internet Connectivity</a:t>
            </a:r>
            <a:endParaRPr lang="en-US" sz="1200" dirty="0">
              <a:solidFill>
                <a:srgbClr val="FFFFFF"/>
              </a:solidFill>
              <a:effectLst>
                <a:outerShdw blurRad="38100" dist="38100" dir="2700000" algn="tl">
                  <a:srgbClr val="000000">
                    <a:alpha val="43137"/>
                  </a:srgbClr>
                </a:outerShdw>
              </a:effectLst>
              <a:cs typeface="Segoe UI" panose="020B0502040204020203" pitchFamily="34" charset="0"/>
            </a:endParaRPr>
          </a:p>
        </p:txBody>
      </p:sp>
      <p:cxnSp>
        <p:nvCxnSpPr>
          <p:cNvPr id="63" name="Straight Connector 62">
            <a:extLst>
              <a:ext uri="{FF2B5EF4-FFF2-40B4-BE49-F238E27FC236}">
                <a16:creationId xmlns:a16="http://schemas.microsoft.com/office/drawing/2014/main" id="{ABA6A1E2-5242-433E-9685-76AA38FF66D3}"/>
              </a:ext>
            </a:extLst>
          </p:cNvPr>
          <p:cNvCxnSpPr/>
          <p:nvPr/>
        </p:nvCxnSpPr>
        <p:spPr>
          <a:xfrm>
            <a:off x="5623827" y="2683129"/>
            <a:ext cx="915542"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460C51C-CBBC-4822-87BD-740C02A53F9E}"/>
              </a:ext>
            </a:extLst>
          </p:cNvPr>
          <p:cNvCxnSpPr/>
          <p:nvPr/>
        </p:nvCxnSpPr>
        <p:spPr>
          <a:xfrm flipH="1">
            <a:off x="2662253" y="2683129"/>
            <a:ext cx="955578" cy="0"/>
          </a:xfrm>
          <a:prstGeom prst="line">
            <a:avLst/>
          </a:prstGeom>
          <a:ln w="38100">
            <a:gradFill>
              <a:gsLst>
                <a:gs pos="0">
                  <a:schemeClr val="accent3"/>
                </a:gs>
                <a:gs pos="100000">
                  <a:schemeClr val="accent3">
                    <a:alpha val="0"/>
                  </a:schemeClr>
                </a:gs>
              </a:gsLst>
              <a:lin ang="10800000" scaled="0"/>
            </a:gradFill>
            <a:tailEnd type="oval"/>
          </a:ln>
        </p:spPr>
        <p:style>
          <a:lnRef idx="1">
            <a:schemeClr val="accent1"/>
          </a:lnRef>
          <a:fillRef idx="0">
            <a:schemeClr val="accent1"/>
          </a:fillRef>
          <a:effectRef idx="0">
            <a:schemeClr val="accent1"/>
          </a:effectRef>
          <a:fontRef idx="minor">
            <a:schemeClr val="tx1"/>
          </a:fontRef>
        </p:style>
      </p:cxnSp>
      <p:pic>
        <p:nvPicPr>
          <p:cNvPr id="55" name="Picture 2">
            <a:extLst>
              <a:ext uri="{FF2B5EF4-FFF2-40B4-BE49-F238E27FC236}">
                <a16:creationId xmlns:a16="http://schemas.microsoft.com/office/drawing/2014/main" id="{DD470067-BFEF-43A1-B486-BA30C7B7499A}"/>
              </a:ext>
            </a:extLst>
          </p:cNvPr>
          <p:cNvPicPr>
            <a:picLocks noChangeAspect="1" noChangeArrowheads="1"/>
          </p:cNvPicPr>
          <p:nvPr/>
        </p:nvPicPr>
        <p:blipFill>
          <a:blip r:embed="rId3" cstate="print">
            <a:lum bright="100000" contrast="100000"/>
          </a:blip>
          <a:srcRect/>
          <a:stretch>
            <a:fillRect/>
          </a:stretch>
        </p:blipFill>
        <p:spPr bwMode="auto">
          <a:xfrm>
            <a:off x="1353762" y="2125346"/>
            <a:ext cx="544413" cy="544270"/>
          </a:xfrm>
          <a:prstGeom prst="rect">
            <a:avLst/>
          </a:prstGeom>
          <a:noFill/>
          <a:ln w="9525">
            <a:noFill/>
            <a:miter lim="800000"/>
            <a:headEnd/>
            <a:tailEnd/>
          </a:ln>
          <a:effectLst/>
        </p:spPr>
      </p:pic>
      <p:sp>
        <p:nvSpPr>
          <p:cNvPr id="56" name="Isosceles Triangle 55">
            <a:extLst>
              <a:ext uri="{FF2B5EF4-FFF2-40B4-BE49-F238E27FC236}">
                <a16:creationId xmlns:a16="http://schemas.microsoft.com/office/drawing/2014/main" id="{530BFD04-80B4-404E-8F34-0642D962D2D0}"/>
              </a:ext>
            </a:extLst>
          </p:cNvPr>
          <p:cNvSpPr/>
          <p:nvPr/>
        </p:nvSpPr>
        <p:spPr bwMode="auto">
          <a:xfrm rot="9180217">
            <a:off x="1634270" y="2508033"/>
            <a:ext cx="268958" cy="367600"/>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571228">
              <a:defRPr/>
            </a:pPr>
            <a:endParaRPr lang="en-US" sz="1400" kern="0" dirty="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57" name="Rectangle 77">
            <a:extLst>
              <a:ext uri="{FF2B5EF4-FFF2-40B4-BE49-F238E27FC236}">
                <a16:creationId xmlns:a16="http://schemas.microsoft.com/office/drawing/2014/main" id="{187F852B-EA1B-4DB1-BF6C-C2717F74FB50}"/>
              </a:ext>
            </a:extLst>
          </p:cNvPr>
          <p:cNvSpPr/>
          <p:nvPr/>
        </p:nvSpPr>
        <p:spPr>
          <a:xfrm>
            <a:off x="8409611" y="2119856"/>
            <a:ext cx="3473635" cy="1083374"/>
          </a:xfrm>
          <a:prstGeom prst="rect">
            <a:avLst/>
          </a:prstGeom>
          <a:solidFill>
            <a:srgbClr val="0070C0"/>
          </a:solidFill>
        </p:spPr>
        <p:txBody>
          <a:bodyPr wrap="square" lIns="182880" tIns="146304" rIns="182880" bIns="146304">
            <a:spAutoFit/>
          </a:bodyPr>
          <a:lstStyle/>
          <a:p>
            <a:pPr marL="171450" indent="-171450" defTabSz="476028" fontAlgn="base">
              <a:lnSpc>
                <a:spcPct val="80000"/>
              </a:lnSpc>
              <a:buFont typeface="Arial" pitchFamily="34" charset="0"/>
              <a:buChar char="•"/>
            </a:pPr>
            <a:r>
              <a:rPr lang="en-US" sz="1600" b="1" dirty="0">
                <a:solidFill>
                  <a:srgbClr val="FFFFFF"/>
                </a:solidFill>
                <a:effectLst>
                  <a:outerShdw blurRad="38100" dist="38100" dir="2700000" algn="tl">
                    <a:srgbClr val="000000">
                      <a:alpha val="43137"/>
                    </a:srgbClr>
                  </a:outerShdw>
                </a:effectLst>
                <a:cs typeface="Segoe UI" panose="020B0502040204020203" pitchFamily="34" charset="0"/>
              </a:rPr>
              <a:t>Consumers</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Access over public IP</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DNS resolution</a:t>
            </a:r>
          </a:p>
          <a:p>
            <a:pPr marL="171450" indent="-171450" defTabSz="476028" fontAlgn="base">
              <a:lnSpc>
                <a:spcPct val="80000"/>
              </a:lnSpc>
              <a:buFont typeface="Arial" pitchFamily="34" charset="0"/>
              <a:buChar char="•"/>
            </a:pPr>
            <a:r>
              <a:rPr lang="en-US" sz="1600" dirty="0">
                <a:solidFill>
                  <a:srgbClr val="FFFFFF"/>
                </a:solidFill>
                <a:effectLst>
                  <a:outerShdw blurRad="38100" dist="38100" dir="2700000" algn="tl">
                    <a:srgbClr val="000000">
                      <a:alpha val="43137"/>
                    </a:srgbClr>
                  </a:outerShdw>
                </a:effectLst>
                <a:cs typeface="Segoe UI" panose="020B0502040204020203" pitchFamily="34" charset="0"/>
              </a:rPr>
              <a:t>Connect from anywhere</a:t>
            </a:r>
          </a:p>
        </p:txBody>
      </p:sp>
      <p:sp>
        <p:nvSpPr>
          <p:cNvPr id="58" name="Freeform 539">
            <a:extLst>
              <a:ext uri="{FF2B5EF4-FFF2-40B4-BE49-F238E27FC236}">
                <a16:creationId xmlns:a16="http://schemas.microsoft.com/office/drawing/2014/main" id="{2185F6C4-0AAA-4541-BABE-7B8F3F0E7407}"/>
              </a:ext>
            </a:extLst>
          </p:cNvPr>
          <p:cNvSpPr>
            <a:spLocks noChangeAspect="1"/>
          </p:cNvSpPr>
          <p:nvPr/>
        </p:nvSpPr>
        <p:spPr bwMode="auto">
          <a:xfrm>
            <a:off x="1653728" y="2665851"/>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32503"/>
            <a:endParaRPr lang="en-US" sz="2400">
              <a:solidFill>
                <a:srgbClr val="505050"/>
              </a:solidFill>
              <a:cs typeface="Segoe UI" panose="020B0502040204020203" pitchFamily="34" charset="0"/>
            </a:endParaRPr>
          </a:p>
        </p:txBody>
      </p:sp>
    </p:spTree>
    <p:extLst>
      <p:ext uri="{BB962C8B-B14F-4D97-AF65-F5344CB8AC3E}">
        <p14:creationId xmlns:p14="http://schemas.microsoft.com/office/powerpoint/2010/main" val="4157373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148" y="74893"/>
            <a:ext cx="11919689" cy="905377"/>
          </a:xfrm>
        </p:spPr>
        <p:txBody>
          <a:bodyPr>
            <a:noAutofit/>
          </a:bodyPr>
          <a:lstStyle/>
          <a:p>
            <a:r>
              <a:rPr lang="en-US" sz="4800" b="1" dirty="0"/>
              <a:t>Exam 70-534 </a:t>
            </a:r>
            <a:r>
              <a:rPr lang="en-US" sz="4000" b="1" dirty="0"/>
              <a:t>Architecting Microsoft Azure Solutions</a:t>
            </a:r>
            <a:endParaRPr lang="en-US" sz="4000" dirty="0"/>
          </a:p>
        </p:txBody>
      </p:sp>
      <p:sp>
        <p:nvSpPr>
          <p:cNvPr id="7" name="Content Placeholder 6"/>
          <p:cNvSpPr>
            <a:spLocks noGrp="1"/>
          </p:cNvSpPr>
          <p:nvPr>
            <p:ph sz="half" idx="1"/>
          </p:nvPr>
        </p:nvSpPr>
        <p:spPr>
          <a:xfrm>
            <a:off x="398232" y="1043730"/>
            <a:ext cx="5699760" cy="5327539"/>
          </a:xfrm>
        </p:spPr>
        <p:txBody>
          <a:bodyPr>
            <a:normAutofit/>
          </a:bodyPr>
          <a:lstStyle/>
          <a:p>
            <a:pPr marL="0" indent="0" eaLnBrk="0" fontAlgn="t" hangingPunct="0">
              <a:lnSpc>
                <a:spcPct val="100000"/>
              </a:lnSpc>
              <a:spcBef>
                <a:spcPct val="0"/>
              </a:spcBef>
              <a:spcAft>
                <a:spcPct val="0"/>
              </a:spcAft>
              <a:buNone/>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sz="1600" u="sng" dirty="0">
                <a:hlinkClick r:id="rId2"/>
              </a:rPr>
              <a:t>Design Azure Resource Manager (ARM) networking (5–10%)</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Design Azure virtual networks - Extend on-premises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solidFill>
                  <a:srgbClr val="00B050"/>
                </a:solidFill>
                <a:latin typeface="Calibri" panose="020F0502020204030204" pitchFamily="34" charset="0"/>
                <a:ea typeface="Calibri" panose="020F0502020204030204" pitchFamily="34" charset="0"/>
                <a:cs typeface="Times New Roman" panose="02020603050405020304" pitchFamily="18" charset="0"/>
              </a:rPr>
              <a:t>Describe Azure VPN and Express Route architecture and design </a:t>
            </a: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#2 </a:t>
            </a:r>
            <a:r>
              <a:rPr lang="en-US" sz="1600" u="sng" dirty="0">
                <a:hlinkClick r:id="rId3"/>
              </a:rPr>
              <a:t>Secure resources (20–25%)</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managed identities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Secure resources by using identity providers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Identify an appropriate data security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role-based access control (RBAC)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Manage security risks by using an appropriate security solution </a:t>
            </a:r>
            <a:endParaRPr lang="en-US" b="1" dirty="0">
              <a:latin typeface="Calibri" panose="020F0502020204030204" pitchFamily="34" charset="0"/>
              <a:ea typeface="Calibri" panose="020F0502020204030204" pitchFamily="34" charset="0"/>
              <a:cs typeface="Times New Roman" panose="02020603050405020304" pitchFamily="18" charset="0"/>
            </a:endParaRPr>
          </a:p>
          <a:p>
            <a:pPr marL="0" lvl="1" indent="0">
              <a:lnSpc>
                <a:spcPct val="107000"/>
              </a:lnSpc>
              <a:spcBef>
                <a:spcPts val="1000"/>
              </a:spcBef>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#3 </a:t>
            </a:r>
            <a:r>
              <a:rPr lang="en-US" sz="1600" u="sng" dirty="0">
                <a:hlinkClick r:id="rId4"/>
              </a:rPr>
              <a:t>Design an application storage and data access strategy (5–10%)</a:t>
            </a:r>
            <a:endParaRPr lang="en-US" sz="1600" u="sng" dirty="0"/>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data storage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Select the appropriate storage option</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#4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5"/>
              </a:rPr>
              <a:t>Design advanced applications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compute-intensive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Create long-running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Integrate Azure services in a solution</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messaging applications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Implement applications for background processing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connectivity for hybrid applications</a:t>
            </a:r>
          </a:p>
        </p:txBody>
      </p:sp>
      <p:sp>
        <p:nvSpPr>
          <p:cNvPr id="3" name="Content Placeholder 2"/>
          <p:cNvSpPr>
            <a:spLocks noGrp="1"/>
          </p:cNvSpPr>
          <p:nvPr>
            <p:ph sz="half" idx="2"/>
          </p:nvPr>
        </p:nvSpPr>
        <p:spPr>
          <a:xfrm>
            <a:off x="6358077" y="980270"/>
            <a:ext cx="5699760" cy="5091695"/>
          </a:xfrm>
        </p:spPr>
        <p:txBody>
          <a:bodyPr>
            <a:noAutofit/>
          </a:bodyPr>
          <a:lstStyle/>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#5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6"/>
              </a:rPr>
              <a:t>Design Azure Web and Mobile Apps (5–10%)</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Web Applications</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Mobile Applications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#6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7"/>
              </a:rPr>
              <a:t>Design a management, monitoring, and business continuity strategy (20–25%)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monitoring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Azure business continuity/disaster recovery (BC/DR) capabilities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 disaster recovery strategy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Azure Automation and PowerShell workflows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Describe the use cases for Azure Automation configuration </a:t>
            </a:r>
          </a:p>
          <a:p>
            <a:pPr marL="0" lvl="1" indent="0" fontAlgn="t">
              <a:lnSpc>
                <a:spcPct val="107000"/>
              </a:lnSpc>
              <a:spcBef>
                <a:spcPts val="1000"/>
              </a:spcBef>
              <a:spcAft>
                <a:spcPct val="0"/>
              </a:spcAft>
              <a:buSzPts val="1000"/>
              <a:buNone/>
              <a:tabLst>
                <a:tab pos="228600" algn="l"/>
              </a:tabLst>
            </a:pP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#7 </a:t>
            </a:r>
            <a:r>
              <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hlinkClick r:id="rId8"/>
              </a:rPr>
              <a:t>Architect an Azure Compute infrastructure (10–15%)</a:t>
            </a:r>
            <a:endParaRPr lang="en-US" sz="1600"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endParaRP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Virtual Machines (VMs)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ARM template deployment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Design for availability </a:t>
            </a:r>
          </a:p>
          <a:p>
            <a:pPr marL="182880" lvl="1" indent="-274320" fontAlgn="t">
              <a:lnSpc>
                <a:spcPct val="100000"/>
              </a:lnSpc>
              <a:spcBef>
                <a:spcPts val="0"/>
              </a:spcBef>
              <a:spcAft>
                <a:spcPct val="0"/>
              </a:spcAft>
              <a:buSzPts val="1000"/>
              <a:buFont typeface="Wingdings" panose="05000000000000000000" pitchFamily="2" charset="2"/>
              <a:buChar char="v"/>
              <a:tabLst>
                <a:tab pos="228600" algn="l"/>
              </a:tabLst>
            </a:pPr>
            <a:r>
              <a:rPr lang="en-US" sz="1500" b="1" dirty="0">
                <a:latin typeface="Calibri" panose="020F0502020204030204" pitchFamily="34" charset="0"/>
                <a:ea typeface="Calibri" panose="020F0502020204030204" pitchFamily="34" charset="0"/>
                <a:cs typeface="Times New Roman" panose="02020603050405020304" pitchFamily="18" charset="0"/>
              </a:rPr>
              <a:t>+ Bonus: Containers</a:t>
            </a:r>
          </a:p>
          <a:p>
            <a:pPr marL="0" lvl="1" indent="0" fontAlgn="t">
              <a:lnSpc>
                <a:spcPct val="100000"/>
              </a:lnSpc>
              <a:spcBef>
                <a:spcPts val="0"/>
              </a:spcBef>
              <a:spcAft>
                <a:spcPct val="0"/>
              </a:spcAft>
              <a:buSzPts val="1000"/>
              <a:buNone/>
              <a:tabLst>
                <a:tab pos="228600" algn="l"/>
              </a:tabLst>
            </a:pPr>
            <a:endParaRPr lang="en-US" sz="1500" b="1"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p:cNvSpPr/>
          <p:nvPr/>
        </p:nvSpPr>
        <p:spPr>
          <a:xfrm>
            <a:off x="913631" y="6193488"/>
            <a:ext cx="10628807" cy="58477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https://www.microsoft.com/learning/en-us/exam-70-534.aspx</a:t>
            </a:r>
          </a:p>
        </p:txBody>
      </p:sp>
    </p:spTree>
    <p:extLst>
      <p:ext uri="{BB962C8B-B14F-4D97-AF65-F5344CB8AC3E}">
        <p14:creationId xmlns:p14="http://schemas.microsoft.com/office/powerpoint/2010/main" val="2471584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Network Services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44066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ash-based distribu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6070" y="791456"/>
            <a:ext cx="7573529" cy="48495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Load Balancer</a:t>
            </a:r>
          </a:p>
        </p:txBody>
      </p:sp>
      <p:sp>
        <p:nvSpPr>
          <p:cNvPr id="3" name="Content Placeholder 2"/>
          <p:cNvSpPr>
            <a:spLocks noGrp="1"/>
          </p:cNvSpPr>
          <p:nvPr>
            <p:ph idx="1"/>
          </p:nvPr>
        </p:nvSpPr>
        <p:spPr/>
        <p:txBody>
          <a:bodyPr>
            <a:normAutofit fontScale="77500" lnSpcReduction="20000"/>
          </a:bodyPr>
          <a:lstStyle/>
          <a:p>
            <a:r>
              <a:rPr lang="en-US" dirty="0"/>
              <a:t>Hash-based distribution</a:t>
            </a:r>
          </a:p>
          <a:p>
            <a:pPr lvl="1"/>
            <a:r>
              <a:rPr lang="en-US" dirty="0"/>
              <a:t>5 tuple and 2 or 3 tuple</a:t>
            </a:r>
          </a:p>
          <a:p>
            <a:r>
              <a:rPr lang="en-US" dirty="0"/>
              <a:t>Port forwarding (e.g. Port 80 to Port 81)</a:t>
            </a:r>
          </a:p>
          <a:p>
            <a:r>
              <a:rPr lang="en-US" dirty="0"/>
              <a:t>Automatic Reconfiguration</a:t>
            </a:r>
          </a:p>
          <a:p>
            <a:r>
              <a:rPr lang="en-US" dirty="0"/>
              <a:t>Service Monitoring</a:t>
            </a:r>
          </a:p>
          <a:p>
            <a:pPr lvl="1"/>
            <a:r>
              <a:rPr lang="en-US" dirty="0"/>
              <a:t>Guest probe</a:t>
            </a:r>
          </a:p>
          <a:p>
            <a:pPr lvl="1"/>
            <a:r>
              <a:rPr lang="en-US" dirty="0"/>
              <a:t>HTTP custom probe</a:t>
            </a:r>
          </a:p>
          <a:p>
            <a:pPr lvl="1"/>
            <a:r>
              <a:rPr lang="en-US" dirty="0"/>
              <a:t>TCP custom probe</a:t>
            </a:r>
          </a:p>
          <a:p>
            <a:r>
              <a:rPr lang="en-US" dirty="0"/>
              <a:t>Source NAT (share same VIP)</a:t>
            </a:r>
          </a:p>
          <a:p>
            <a:r>
              <a:rPr lang="en-US" dirty="0"/>
              <a:t>100 per subscription</a:t>
            </a:r>
          </a:p>
          <a:p>
            <a:r>
              <a:rPr lang="en-US" dirty="0"/>
              <a:t>150 rules per Load Balancer</a:t>
            </a:r>
          </a:p>
          <a:p>
            <a:pPr marL="0" indent="0">
              <a:buNone/>
            </a:pPr>
            <a:endParaRPr lang="en-US" dirty="0">
              <a:hlinkClick r:id="rId3"/>
            </a:endParaRPr>
          </a:p>
          <a:p>
            <a:pPr marL="0" indent="0">
              <a:buNone/>
            </a:pPr>
            <a:r>
              <a:rPr lang="en-US" dirty="0">
                <a:hlinkClick r:id="rId3"/>
              </a:rPr>
              <a:t>https://docs.microsoft.com/en-us/azure/load-balancer/load-balancer-overview</a:t>
            </a:r>
            <a:endParaRPr lang="en-US" dirty="0"/>
          </a:p>
          <a:p>
            <a:endParaRPr lang="en-US" dirty="0"/>
          </a:p>
        </p:txBody>
      </p:sp>
    </p:spTree>
    <p:extLst>
      <p:ext uri="{BB962C8B-B14F-4D97-AF65-F5344CB8AC3E}">
        <p14:creationId xmlns:p14="http://schemas.microsoft.com/office/powerpoint/2010/main" val="2378514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nternal load balancing single cloud servi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7021" y="178676"/>
            <a:ext cx="6074979" cy="61412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Load Balancer</a:t>
            </a:r>
          </a:p>
        </p:txBody>
      </p:sp>
      <p:sp>
        <p:nvSpPr>
          <p:cNvPr id="3" name="Content Placeholder 2"/>
          <p:cNvSpPr>
            <a:spLocks noGrp="1"/>
          </p:cNvSpPr>
          <p:nvPr>
            <p:ph idx="1"/>
          </p:nvPr>
        </p:nvSpPr>
        <p:spPr/>
        <p:txBody>
          <a:bodyPr/>
          <a:lstStyle/>
          <a:p>
            <a:r>
              <a:rPr lang="en-US" dirty="0"/>
              <a:t>Public / Internet Facing Load Balancer</a:t>
            </a:r>
          </a:p>
          <a:p>
            <a:r>
              <a:rPr lang="en-US" dirty="0"/>
              <a:t>Internal Load Balancer</a:t>
            </a:r>
          </a:p>
          <a:p>
            <a:endParaRPr lang="en-US" dirty="0"/>
          </a:p>
          <a:p>
            <a:r>
              <a:rPr lang="en-US" dirty="0"/>
              <a:t>Outbound traffic &amp; Source NAT</a:t>
            </a:r>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75437885"/>
              </p:ext>
            </p:extLst>
          </p:nvPr>
        </p:nvGraphicFramePr>
        <p:xfrm>
          <a:off x="1024260" y="3816843"/>
          <a:ext cx="5176843" cy="2927678"/>
        </p:xfrm>
        <a:graphic>
          <a:graphicData uri="http://schemas.openxmlformats.org/drawingml/2006/table">
            <a:tbl>
              <a:tblPr/>
              <a:tblGrid>
                <a:gridCol w="2269143">
                  <a:extLst>
                    <a:ext uri="{9D8B030D-6E8A-4147-A177-3AD203B41FA5}">
                      <a16:colId xmlns:a16="http://schemas.microsoft.com/office/drawing/2014/main" val="3226228113"/>
                    </a:ext>
                  </a:extLst>
                </a:gridCol>
                <a:gridCol w="1059069">
                  <a:extLst>
                    <a:ext uri="{9D8B030D-6E8A-4147-A177-3AD203B41FA5}">
                      <a16:colId xmlns:a16="http://schemas.microsoft.com/office/drawing/2014/main" val="978115942"/>
                    </a:ext>
                  </a:extLst>
                </a:gridCol>
                <a:gridCol w="1848631">
                  <a:extLst>
                    <a:ext uri="{9D8B030D-6E8A-4147-A177-3AD203B41FA5}">
                      <a16:colId xmlns:a16="http://schemas.microsoft.com/office/drawing/2014/main" val="815968610"/>
                    </a:ext>
                  </a:extLst>
                </a:gridCol>
              </a:tblGrid>
              <a:tr h="498929">
                <a:tc>
                  <a:txBody>
                    <a:bodyPr/>
                    <a:lstStyle/>
                    <a:p>
                      <a:pPr marL="0" marR="0" fontAlgn="t">
                        <a:spcBef>
                          <a:spcPts val="0"/>
                        </a:spcBef>
                        <a:spcAft>
                          <a:spcPts val="0"/>
                        </a:spcAft>
                      </a:pPr>
                      <a:r>
                        <a:rPr lang="en-US" sz="1200">
                          <a:solidFill>
                            <a:srgbClr val="D5D5D5"/>
                          </a:solidFill>
                          <a:effectLst/>
                          <a:latin typeface="segoe-ui_semibold"/>
                        </a:rPr>
                        <a:t>Scenario</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Method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Note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118327614"/>
                  </a:ext>
                </a:extLst>
              </a:tr>
              <a:tr h="809583">
                <a:tc>
                  <a:txBody>
                    <a:bodyPr/>
                    <a:lstStyle/>
                    <a:p>
                      <a:pPr marL="0" marR="0" fontAlgn="t">
                        <a:spcBef>
                          <a:spcPts val="0"/>
                        </a:spcBef>
                        <a:spcAft>
                          <a:spcPts val="0"/>
                        </a:spcAft>
                      </a:pPr>
                      <a:r>
                        <a:rPr lang="en-US" sz="1200">
                          <a:solidFill>
                            <a:srgbClr val="D5D5D5"/>
                          </a:solidFill>
                          <a:effectLst/>
                          <a:latin typeface="segoe-ui_normal"/>
                        </a:rPr>
                        <a:t>Standalone VM (no load balancer, no Instance Level Public IP address)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Default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associates a public IP address for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3630346"/>
                  </a:ext>
                </a:extLst>
              </a:tr>
              <a:tr h="809583">
                <a:tc>
                  <a:txBody>
                    <a:bodyPr/>
                    <a:lstStyle/>
                    <a:p>
                      <a:pPr marL="0" marR="0" fontAlgn="t">
                        <a:spcBef>
                          <a:spcPts val="0"/>
                        </a:spcBef>
                        <a:spcAft>
                          <a:spcPts val="0"/>
                        </a:spcAft>
                      </a:pPr>
                      <a:r>
                        <a:rPr lang="en-US" sz="1200">
                          <a:solidFill>
                            <a:srgbClr val="D5D5D5"/>
                          </a:solidFill>
                          <a:effectLst/>
                          <a:latin typeface="segoe-ui_normal"/>
                        </a:rPr>
                        <a:t>Load-balanced VM (no Instance Level Public IP address on VM)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SNAT using the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uses a public IP address of the Load Balancer for SNAT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152803670"/>
                  </a:ext>
                </a:extLst>
              </a:tr>
              <a:tr h="809583">
                <a:tc>
                  <a:txBody>
                    <a:bodyPr/>
                    <a:lstStyle/>
                    <a:p>
                      <a:pPr marL="0" marR="0" fontAlgn="t">
                        <a:spcBef>
                          <a:spcPts val="0"/>
                        </a:spcBef>
                        <a:spcAft>
                          <a:spcPts val="0"/>
                        </a:spcAft>
                      </a:pPr>
                      <a:r>
                        <a:rPr lang="en-US" sz="1200">
                          <a:solidFill>
                            <a:srgbClr val="D5D5D5"/>
                          </a:solidFill>
                          <a:effectLst/>
                          <a:latin typeface="segoe-ui_normal"/>
                        </a:rPr>
                        <a:t>VM with Instance Level Public IP address (with or without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SNAT is not used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Azure uses the public IP assigned to the VM</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45701847"/>
                  </a:ext>
                </a:extLst>
              </a:tr>
            </a:tbl>
          </a:graphicData>
        </a:graphic>
      </p:graphicFrame>
      <p:sp>
        <p:nvSpPr>
          <p:cNvPr id="6" name="TextBox 5"/>
          <p:cNvSpPr txBox="1"/>
          <p:nvPr/>
        </p:nvSpPr>
        <p:spPr>
          <a:xfrm>
            <a:off x="6301436" y="6209042"/>
            <a:ext cx="5508239" cy="430887"/>
          </a:xfrm>
          <a:prstGeom prst="rect">
            <a:avLst/>
          </a:prstGeom>
          <a:noFill/>
        </p:spPr>
        <p:txBody>
          <a:bodyPr wrap="none" rtlCol="0">
            <a:spAutoFit/>
          </a:bodyPr>
          <a:lstStyle/>
          <a:p>
            <a:r>
              <a:rPr lang="en-US" sz="1100" dirty="0">
                <a:hlinkClick r:id="rId3"/>
              </a:rPr>
              <a:t>https://docs.microsoft.com/en-us/azure/load-balancer/load-balancer-outbound-connections</a:t>
            </a:r>
            <a:endParaRPr lang="en-US" sz="1100" dirty="0"/>
          </a:p>
          <a:p>
            <a:endParaRPr lang="en-US" sz="1100" dirty="0"/>
          </a:p>
        </p:txBody>
      </p:sp>
    </p:spTree>
    <p:extLst>
      <p:ext uri="{BB962C8B-B14F-4D97-AF65-F5344CB8AC3E}">
        <p14:creationId xmlns:p14="http://schemas.microsoft.com/office/powerpoint/2010/main" val="1358464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traffic manager and application gateway scenar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3959" y="1359945"/>
            <a:ext cx="5850744" cy="47186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 Services: Application Gateway</a:t>
            </a:r>
          </a:p>
        </p:txBody>
      </p:sp>
      <p:sp>
        <p:nvSpPr>
          <p:cNvPr id="3" name="Content Placeholder 2"/>
          <p:cNvSpPr>
            <a:spLocks noGrp="1"/>
          </p:cNvSpPr>
          <p:nvPr>
            <p:ph idx="1"/>
          </p:nvPr>
        </p:nvSpPr>
        <p:spPr>
          <a:xfrm>
            <a:off x="838200" y="1540042"/>
            <a:ext cx="10515600" cy="4636921"/>
          </a:xfrm>
        </p:spPr>
        <p:txBody>
          <a:bodyPr>
            <a:normAutofit fontScale="85000" lnSpcReduction="20000"/>
          </a:bodyPr>
          <a:lstStyle/>
          <a:p>
            <a:r>
              <a:rPr lang="en-US" dirty="0"/>
              <a:t>Layer 7 Load balancer, 99.95% SLA</a:t>
            </a:r>
          </a:p>
          <a:p>
            <a:pPr lvl="1"/>
            <a:r>
              <a:rPr lang="en-US" dirty="0"/>
              <a:t>HTTP(S) Load balancing</a:t>
            </a:r>
          </a:p>
          <a:p>
            <a:pPr lvl="1"/>
            <a:r>
              <a:rPr lang="en-US" dirty="0"/>
              <a:t>Cookie based session affinity</a:t>
            </a:r>
          </a:p>
          <a:p>
            <a:r>
              <a:rPr lang="en-US" dirty="0"/>
              <a:t>Web Application Firewall </a:t>
            </a:r>
            <a:r>
              <a:rPr lang="en-US" dirty="0" err="1"/>
              <a:t>builtin</a:t>
            </a:r>
            <a:endParaRPr lang="en-US" dirty="0"/>
          </a:p>
          <a:p>
            <a:r>
              <a:rPr lang="en-US" dirty="0"/>
              <a:t>SSL Offload</a:t>
            </a:r>
          </a:p>
          <a:p>
            <a:r>
              <a:rPr lang="en-US" dirty="0"/>
              <a:t>End-to-End SSL</a:t>
            </a:r>
          </a:p>
          <a:p>
            <a:r>
              <a:rPr lang="en-US" dirty="0"/>
              <a:t>URL based content routing</a:t>
            </a:r>
          </a:p>
          <a:p>
            <a:r>
              <a:rPr lang="en-US" dirty="0"/>
              <a:t>Multi-site routing</a:t>
            </a:r>
          </a:p>
          <a:p>
            <a:r>
              <a:rPr lang="en-US" dirty="0" err="1"/>
              <a:t>Websockets</a:t>
            </a:r>
            <a:endParaRPr lang="en-US" dirty="0"/>
          </a:p>
          <a:p>
            <a:r>
              <a:rPr lang="en-US" dirty="0"/>
              <a:t>3 sizes: Small, Medium, Large</a:t>
            </a:r>
          </a:p>
          <a:p>
            <a:pPr lvl="1"/>
            <a:r>
              <a:rPr lang="en-US" dirty="0"/>
              <a:t>Up to 10 instances per gateway.</a:t>
            </a:r>
          </a:p>
          <a:p>
            <a:r>
              <a:rPr lang="en-US" dirty="0"/>
              <a:t>50 App Gateways </a:t>
            </a:r>
            <a:r>
              <a:rPr lang="en-US" dirty="0" err="1"/>
              <a:t>pe</a:t>
            </a:r>
            <a:r>
              <a:rPr lang="en-US" dirty="0"/>
              <a:t> Subscription</a:t>
            </a:r>
          </a:p>
          <a:p>
            <a:r>
              <a:rPr lang="en-US" dirty="0"/>
              <a:t>20 Backend Pools per App Gateway</a:t>
            </a:r>
          </a:p>
          <a:p>
            <a:endParaRPr lang="en-US" dirty="0"/>
          </a:p>
        </p:txBody>
      </p:sp>
      <p:sp>
        <p:nvSpPr>
          <p:cNvPr id="4" name="TextBox 3"/>
          <p:cNvSpPr txBox="1"/>
          <p:nvPr/>
        </p:nvSpPr>
        <p:spPr>
          <a:xfrm>
            <a:off x="451945" y="6143531"/>
            <a:ext cx="10216055" cy="646331"/>
          </a:xfrm>
          <a:prstGeom prst="rect">
            <a:avLst/>
          </a:prstGeom>
          <a:noFill/>
        </p:spPr>
        <p:txBody>
          <a:bodyPr wrap="square" rtlCol="0">
            <a:spAutoFit/>
          </a:bodyPr>
          <a:lstStyle/>
          <a:p>
            <a:r>
              <a:rPr lang="en-US" dirty="0">
                <a:hlinkClick r:id="rId3"/>
              </a:rPr>
              <a:t>https://docs.microsoft.com/en-us/azure/application-gateway/application-gateway-introduction</a:t>
            </a:r>
            <a:endParaRPr lang="en-US" dirty="0"/>
          </a:p>
          <a:p>
            <a:endParaRPr lang="en-US" dirty="0"/>
          </a:p>
        </p:txBody>
      </p:sp>
    </p:spTree>
    <p:extLst>
      <p:ext uri="{BB962C8B-B14F-4D97-AF65-F5344CB8AC3E}">
        <p14:creationId xmlns:p14="http://schemas.microsoft.com/office/powerpoint/2010/main" val="19666600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8" name="Picture 6" descr="Connection establishment using Traffic Manag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45200"/>
            <a:ext cx="6151292" cy="47317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1325563"/>
          </a:xfrm>
        </p:spPr>
        <p:txBody>
          <a:bodyPr/>
          <a:lstStyle/>
          <a:p>
            <a:r>
              <a:rPr lang="en-US"/>
              <a:t>Network Services: Traffic Manager</a:t>
            </a:r>
            <a:endParaRPr lang="en-US" dirty="0"/>
          </a:p>
        </p:txBody>
      </p:sp>
      <p:sp>
        <p:nvSpPr>
          <p:cNvPr id="3" name="Content Placeholder 2"/>
          <p:cNvSpPr>
            <a:spLocks noGrp="1"/>
          </p:cNvSpPr>
          <p:nvPr>
            <p:ph idx="1"/>
          </p:nvPr>
        </p:nvSpPr>
        <p:spPr>
          <a:xfrm>
            <a:off x="838200" y="1825625"/>
            <a:ext cx="5425966" cy="4351338"/>
          </a:xfrm>
        </p:spPr>
        <p:txBody>
          <a:bodyPr>
            <a:normAutofit fontScale="92500" lnSpcReduction="10000"/>
          </a:bodyPr>
          <a:lstStyle/>
          <a:p>
            <a:r>
              <a:rPr lang="en-US" dirty="0"/>
              <a:t>Global High Availability (99.99% SLA)</a:t>
            </a:r>
          </a:p>
          <a:p>
            <a:r>
              <a:rPr lang="en-US" dirty="0"/>
              <a:t>Routing</a:t>
            </a:r>
          </a:p>
          <a:p>
            <a:pPr lvl="1"/>
            <a:r>
              <a:rPr lang="en-US" dirty="0"/>
              <a:t>Priority</a:t>
            </a:r>
          </a:p>
          <a:p>
            <a:pPr lvl="1"/>
            <a:r>
              <a:rPr lang="en-US" dirty="0"/>
              <a:t>Weighted</a:t>
            </a:r>
          </a:p>
          <a:p>
            <a:pPr lvl="1"/>
            <a:r>
              <a:rPr lang="en-US" dirty="0"/>
              <a:t>Performance</a:t>
            </a:r>
          </a:p>
          <a:p>
            <a:pPr lvl="1"/>
            <a:r>
              <a:rPr lang="en-US" dirty="0"/>
              <a:t>Geographic</a:t>
            </a:r>
          </a:p>
          <a:p>
            <a:r>
              <a:rPr lang="en-US" dirty="0"/>
              <a:t>Load Balance between Cloud and On-Premises</a:t>
            </a:r>
          </a:p>
          <a:p>
            <a:r>
              <a:rPr lang="en-US" dirty="0"/>
              <a:t>Can be Nested</a:t>
            </a:r>
          </a:p>
          <a:p>
            <a:r>
              <a:rPr lang="en-US" dirty="0"/>
              <a:t>100 profiles per subscription</a:t>
            </a:r>
          </a:p>
          <a:p>
            <a:r>
              <a:rPr lang="en-US" dirty="0"/>
              <a:t>200 Endpoint per profile</a:t>
            </a:r>
          </a:p>
        </p:txBody>
      </p:sp>
    </p:spTree>
    <p:extLst>
      <p:ext uri="{BB962C8B-B14F-4D97-AF65-F5344CB8AC3E}">
        <p14:creationId xmlns:p14="http://schemas.microsoft.com/office/powerpoint/2010/main" val="262670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Services: Traffic Manager</a:t>
            </a:r>
          </a:p>
        </p:txBody>
      </p:sp>
      <p:sp>
        <p:nvSpPr>
          <p:cNvPr id="3" name="Content Placeholder 2"/>
          <p:cNvSpPr>
            <a:spLocks noGrp="1"/>
          </p:cNvSpPr>
          <p:nvPr>
            <p:ph idx="1"/>
          </p:nvPr>
        </p:nvSpPr>
        <p:spPr/>
        <p:txBody>
          <a:bodyPr/>
          <a:lstStyle/>
          <a:p>
            <a:r>
              <a:rPr lang="en-US" dirty="0"/>
              <a:t>Endpoint Types</a:t>
            </a:r>
          </a:p>
          <a:p>
            <a:pPr lvl="1"/>
            <a:r>
              <a:rPr lang="en-US" dirty="0"/>
              <a:t>Azure</a:t>
            </a:r>
          </a:p>
          <a:p>
            <a:pPr lvl="1"/>
            <a:r>
              <a:rPr lang="en-US" dirty="0"/>
              <a:t>External</a:t>
            </a:r>
          </a:p>
          <a:p>
            <a:pPr lvl="1"/>
            <a:r>
              <a:rPr lang="en-US" dirty="0"/>
              <a:t>Nested</a:t>
            </a:r>
          </a:p>
          <a:p>
            <a:pPr lvl="1"/>
            <a:r>
              <a:rPr lang="en-US" dirty="0"/>
              <a:t>Web Apps</a:t>
            </a:r>
          </a:p>
        </p:txBody>
      </p:sp>
      <p:pic>
        <p:nvPicPr>
          <p:cNvPr id="14338" name="Picture 2" descr="Traffic Manager DNS configu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0464" y="1551918"/>
            <a:ext cx="7429500"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923393" y="5686097"/>
            <a:ext cx="8538684" cy="646331"/>
          </a:xfrm>
          <a:prstGeom prst="rect">
            <a:avLst/>
          </a:prstGeom>
          <a:noFill/>
        </p:spPr>
        <p:txBody>
          <a:bodyPr wrap="none" rtlCol="0">
            <a:spAutoFit/>
          </a:bodyPr>
          <a:lstStyle/>
          <a:p>
            <a:r>
              <a:rPr lang="en-US" dirty="0">
                <a:hlinkClick r:id="rId3"/>
              </a:rPr>
              <a:t>https://docs.microsoft.com/en-us/azure/traffic-manager/traffic-manager-endpoint-types</a:t>
            </a:r>
            <a:endParaRPr lang="en-US" dirty="0"/>
          </a:p>
          <a:p>
            <a:endParaRPr lang="en-US" dirty="0"/>
          </a:p>
        </p:txBody>
      </p:sp>
    </p:spTree>
    <p:extLst>
      <p:ext uri="{BB962C8B-B14F-4D97-AF65-F5344CB8AC3E}">
        <p14:creationId xmlns:p14="http://schemas.microsoft.com/office/powerpoint/2010/main" val="1350085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Services</a:t>
            </a:r>
          </a:p>
        </p:txBody>
      </p:sp>
      <p:sp>
        <p:nvSpPr>
          <p:cNvPr id="3" name="Content Placeholder 2"/>
          <p:cNvSpPr>
            <a:spLocks noGrp="1"/>
          </p:cNvSpPr>
          <p:nvPr>
            <p:ph idx="1"/>
          </p:nvPr>
        </p:nvSpPr>
        <p:spPr/>
        <p:txBody>
          <a:bodyPr/>
          <a:lstStyle/>
          <a:p>
            <a:r>
              <a:rPr lang="en-US" dirty="0"/>
              <a:t>Load Balancer vs Application Gateway vs Traffic Manager</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77994996"/>
              </p:ext>
            </p:extLst>
          </p:nvPr>
        </p:nvGraphicFramePr>
        <p:xfrm>
          <a:off x="683172" y="2417378"/>
          <a:ext cx="10783613" cy="3983423"/>
        </p:xfrm>
        <a:graphic>
          <a:graphicData uri="http://schemas.openxmlformats.org/drawingml/2006/table">
            <a:tbl>
              <a:tblPr/>
              <a:tblGrid>
                <a:gridCol w="1698087">
                  <a:extLst>
                    <a:ext uri="{9D8B030D-6E8A-4147-A177-3AD203B41FA5}">
                      <a16:colId xmlns:a16="http://schemas.microsoft.com/office/drawing/2014/main" val="1709384516"/>
                    </a:ext>
                  </a:extLst>
                </a:gridCol>
                <a:gridCol w="2842601">
                  <a:extLst>
                    <a:ext uri="{9D8B030D-6E8A-4147-A177-3AD203B41FA5}">
                      <a16:colId xmlns:a16="http://schemas.microsoft.com/office/drawing/2014/main" val="1004484231"/>
                    </a:ext>
                  </a:extLst>
                </a:gridCol>
                <a:gridCol w="3526263">
                  <a:extLst>
                    <a:ext uri="{9D8B030D-6E8A-4147-A177-3AD203B41FA5}">
                      <a16:colId xmlns:a16="http://schemas.microsoft.com/office/drawing/2014/main" val="326528899"/>
                    </a:ext>
                  </a:extLst>
                </a:gridCol>
                <a:gridCol w="2716662">
                  <a:extLst>
                    <a:ext uri="{9D8B030D-6E8A-4147-A177-3AD203B41FA5}">
                      <a16:colId xmlns:a16="http://schemas.microsoft.com/office/drawing/2014/main" val="2807826257"/>
                    </a:ext>
                  </a:extLst>
                </a:gridCol>
              </a:tblGrid>
              <a:tr h="384556">
                <a:tc>
                  <a:txBody>
                    <a:bodyPr/>
                    <a:lstStyle/>
                    <a:p>
                      <a:pPr marL="0" marR="0" fontAlgn="t">
                        <a:spcBef>
                          <a:spcPts val="0"/>
                        </a:spcBef>
                        <a:spcAft>
                          <a:spcPts val="0"/>
                        </a:spcAft>
                      </a:pPr>
                      <a:r>
                        <a:rPr lang="en-US" sz="1600" b="1" dirty="0">
                          <a:solidFill>
                            <a:srgbClr val="D5D5D5"/>
                          </a:solidFill>
                          <a:effectLst/>
                          <a:latin typeface="segoe-ui_semibold"/>
                        </a:rPr>
                        <a:t>Service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Azure Load Balancer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Application Gateway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b="1" dirty="0">
                          <a:solidFill>
                            <a:srgbClr val="D5D5D5"/>
                          </a:solidFill>
                          <a:effectLst/>
                          <a:latin typeface="segoe-ui_semibold"/>
                        </a:rPr>
                        <a:t>Traffic Manager</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872026490"/>
                  </a:ext>
                </a:extLst>
              </a:tr>
              <a:tr h="384556">
                <a:tc>
                  <a:txBody>
                    <a:bodyPr/>
                    <a:lstStyle/>
                    <a:p>
                      <a:pPr marL="0" marR="0" fontAlgn="t">
                        <a:spcBef>
                          <a:spcPts val="0"/>
                        </a:spcBef>
                        <a:spcAft>
                          <a:spcPts val="0"/>
                        </a:spcAft>
                      </a:pPr>
                      <a:r>
                        <a:rPr lang="en-US" sz="1600">
                          <a:solidFill>
                            <a:srgbClr val="D5D5D5"/>
                          </a:solidFill>
                          <a:effectLst/>
                          <a:latin typeface="segoe-ui_normal"/>
                        </a:rPr>
                        <a:t>Technology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Transport level (Layer 4)</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Application level (Layer 7)</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DNS level</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674581753"/>
                  </a:ext>
                </a:extLst>
              </a:tr>
              <a:tr h="863438">
                <a:tc>
                  <a:txBody>
                    <a:bodyPr/>
                    <a:lstStyle/>
                    <a:p>
                      <a:pPr marL="0" marR="0" fontAlgn="t">
                        <a:spcBef>
                          <a:spcPts val="0"/>
                        </a:spcBef>
                        <a:spcAft>
                          <a:spcPts val="0"/>
                        </a:spcAft>
                      </a:pPr>
                      <a:r>
                        <a:rPr lang="en-US" sz="1600">
                          <a:solidFill>
                            <a:srgbClr val="D5D5D5"/>
                          </a:solidFill>
                          <a:effectLst/>
                          <a:latin typeface="segoe-ui_normal"/>
                        </a:rPr>
                        <a:t>Application protocols supported</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Any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HTTP, HTTPS, and </a:t>
                      </a:r>
                      <a:r>
                        <a:rPr lang="en-US" sz="1600" dirty="0" err="1">
                          <a:solidFill>
                            <a:srgbClr val="D5D5D5"/>
                          </a:solidFill>
                          <a:effectLst/>
                          <a:latin typeface="segoe-ui_normal"/>
                        </a:rPr>
                        <a:t>WebSockets</a:t>
                      </a:r>
                      <a:endParaRPr lang="en-US" sz="1600" dirty="0">
                        <a:solidFill>
                          <a:srgbClr val="D5D5D5"/>
                        </a:solidFill>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Any (An HTTP endpoint is required for endpoint monitoring)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61785108"/>
                  </a:ext>
                </a:extLst>
              </a:tr>
              <a:tr h="863438">
                <a:tc>
                  <a:txBody>
                    <a:bodyPr/>
                    <a:lstStyle/>
                    <a:p>
                      <a:pPr marL="0" marR="0" fontAlgn="t">
                        <a:spcBef>
                          <a:spcPts val="0"/>
                        </a:spcBef>
                        <a:spcAft>
                          <a:spcPts val="0"/>
                        </a:spcAft>
                      </a:pPr>
                      <a:r>
                        <a:rPr lang="en-US" sz="1600">
                          <a:solidFill>
                            <a:srgbClr val="D5D5D5"/>
                          </a:solidFill>
                          <a:effectLst/>
                          <a:latin typeface="segoe-ui_normal"/>
                        </a:rPr>
                        <a:t>Endpoints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Azure VMs and Cloud Services role instances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Any Azure internal IP address, public internet IP address, Azure VM, or Azure Cloud Service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Azure VMs, Cloud Services, Azure Web Apps, and external endpoints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90091469"/>
                  </a:ext>
                </a:extLst>
              </a:tr>
              <a:tr h="863438">
                <a:tc>
                  <a:txBody>
                    <a:bodyPr/>
                    <a:lstStyle/>
                    <a:p>
                      <a:pPr marL="0" marR="0" fontAlgn="t">
                        <a:spcBef>
                          <a:spcPts val="0"/>
                        </a:spcBef>
                        <a:spcAft>
                          <a:spcPts val="0"/>
                        </a:spcAft>
                      </a:pPr>
                      <a:r>
                        <a:rPr lang="en-US" sz="1600">
                          <a:solidFill>
                            <a:srgbClr val="D5D5D5"/>
                          </a:solidFill>
                          <a:effectLst/>
                          <a:latin typeface="segoe-ui_normal"/>
                        </a:rPr>
                        <a:t>Vnet support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Can be used for both Internet facing and internal (Vnet)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Can be used for both Internet facing and internal (Vnet)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Only supports Internet-facing applications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4183037918"/>
                  </a:ext>
                </a:extLst>
              </a:tr>
              <a:tr h="623997">
                <a:tc>
                  <a:txBody>
                    <a:bodyPr/>
                    <a:lstStyle/>
                    <a:p>
                      <a:pPr marL="0" marR="0" fontAlgn="t">
                        <a:spcBef>
                          <a:spcPts val="0"/>
                        </a:spcBef>
                        <a:spcAft>
                          <a:spcPts val="0"/>
                        </a:spcAft>
                      </a:pPr>
                      <a:r>
                        <a:rPr lang="en-US" sz="1600">
                          <a:solidFill>
                            <a:srgbClr val="D5D5D5"/>
                          </a:solidFill>
                          <a:effectLst/>
                          <a:latin typeface="segoe-ui_normal"/>
                        </a:rPr>
                        <a:t>Endpoint Monitoring</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Supported via probes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a:solidFill>
                            <a:srgbClr val="D5D5D5"/>
                          </a:solidFill>
                          <a:effectLst/>
                          <a:latin typeface="segoe-ui_normal"/>
                        </a:rPr>
                        <a:t>Supported via probes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600" dirty="0">
                          <a:solidFill>
                            <a:srgbClr val="D5D5D5"/>
                          </a:solidFill>
                          <a:effectLst/>
                          <a:latin typeface="segoe-ui_normal"/>
                        </a:rPr>
                        <a:t>Supported via HTTP/HTTPS GET</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839480504"/>
                  </a:ext>
                </a:extLst>
              </a:tr>
            </a:tbl>
          </a:graphicData>
        </a:graphic>
      </p:graphicFrame>
    </p:spTree>
    <p:extLst>
      <p:ext uri="{BB962C8B-B14F-4D97-AF65-F5344CB8AC3E}">
        <p14:creationId xmlns:p14="http://schemas.microsoft.com/office/powerpoint/2010/main" val="3956183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DNS over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8553" y="1580260"/>
            <a:ext cx="6043447" cy="41741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5"/>
            <a:ext cx="10515600" cy="1325563"/>
          </a:xfrm>
        </p:spPr>
        <p:txBody>
          <a:bodyPr/>
          <a:lstStyle/>
          <a:p>
            <a:r>
              <a:rPr lang="en-US" dirty="0"/>
              <a:t>Network Services: Azure DNS</a:t>
            </a:r>
          </a:p>
        </p:txBody>
      </p:sp>
      <p:sp>
        <p:nvSpPr>
          <p:cNvPr id="3" name="Content Placeholder 2"/>
          <p:cNvSpPr>
            <a:spLocks noGrp="1"/>
          </p:cNvSpPr>
          <p:nvPr>
            <p:ph idx="1"/>
          </p:nvPr>
        </p:nvSpPr>
        <p:spPr>
          <a:xfrm>
            <a:off x="838200" y="1825625"/>
            <a:ext cx="6224752" cy="4351338"/>
          </a:xfrm>
        </p:spPr>
        <p:txBody>
          <a:bodyPr/>
          <a:lstStyle/>
          <a:p>
            <a:r>
              <a:rPr lang="en-US" dirty="0"/>
              <a:t>Azure Service for managing Public</a:t>
            </a:r>
            <a:br>
              <a:rPr lang="en-US" dirty="0"/>
            </a:br>
            <a:r>
              <a:rPr lang="en-US" dirty="0"/>
              <a:t>DNS (99.99% SLA)</a:t>
            </a:r>
          </a:p>
          <a:p>
            <a:r>
              <a:rPr lang="en-US" dirty="0"/>
              <a:t>Integrates with Azure Services</a:t>
            </a:r>
          </a:p>
          <a:p>
            <a:r>
              <a:rPr lang="en-US" dirty="0"/>
              <a:t>Controlled with Role Based Access Control</a:t>
            </a:r>
          </a:p>
          <a:p>
            <a:r>
              <a:rPr lang="en-US" dirty="0"/>
              <a:t>100 DNS Zones per subscription</a:t>
            </a:r>
          </a:p>
          <a:p>
            <a:r>
              <a:rPr lang="en-US" dirty="0"/>
              <a:t>5000 Record sets per zone</a:t>
            </a:r>
          </a:p>
          <a:p>
            <a:r>
              <a:rPr lang="en-US" dirty="0"/>
              <a:t>20 Records per record set</a:t>
            </a:r>
          </a:p>
          <a:p>
            <a:endParaRPr lang="en-US" dirty="0"/>
          </a:p>
        </p:txBody>
      </p:sp>
      <p:sp>
        <p:nvSpPr>
          <p:cNvPr id="4" name="TextBox 3"/>
          <p:cNvSpPr txBox="1"/>
          <p:nvPr/>
        </p:nvSpPr>
        <p:spPr>
          <a:xfrm>
            <a:off x="838200" y="6011917"/>
            <a:ext cx="5728107" cy="923330"/>
          </a:xfrm>
          <a:prstGeom prst="rect">
            <a:avLst/>
          </a:prstGeom>
          <a:noFill/>
        </p:spPr>
        <p:txBody>
          <a:bodyPr wrap="none" rtlCol="0">
            <a:spAutoFit/>
          </a:bodyPr>
          <a:lstStyle/>
          <a:p>
            <a:r>
              <a:rPr lang="en-US" dirty="0">
                <a:hlinkClick r:id="rId3"/>
              </a:rPr>
              <a:t>https://docs.microsoft.com/en-us/azure/dns/dns-overview</a:t>
            </a:r>
            <a:endParaRPr lang="en-US" dirty="0"/>
          </a:p>
          <a:p>
            <a:endParaRPr lang="en-US" dirty="0"/>
          </a:p>
          <a:p>
            <a:endParaRPr lang="en-US" dirty="0"/>
          </a:p>
        </p:txBody>
      </p:sp>
    </p:spTree>
    <p:extLst>
      <p:ext uri="{BB962C8B-B14F-4D97-AF65-F5344CB8AC3E}">
        <p14:creationId xmlns:p14="http://schemas.microsoft.com/office/powerpoint/2010/main" val="1371535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Private DNS</a:t>
            </a:r>
          </a:p>
        </p:txBody>
      </p:sp>
      <p:sp>
        <p:nvSpPr>
          <p:cNvPr id="3" name="Content Placeholder 2"/>
          <p:cNvSpPr>
            <a:spLocks noGrp="1"/>
          </p:cNvSpPr>
          <p:nvPr>
            <p:ph idx="1"/>
          </p:nvPr>
        </p:nvSpPr>
        <p:spPr>
          <a:xfrm>
            <a:off x="838200" y="1825625"/>
            <a:ext cx="3061138" cy="4351338"/>
          </a:xfrm>
        </p:spPr>
        <p:txBody>
          <a:bodyPr/>
          <a:lstStyle/>
          <a:p>
            <a:r>
              <a:rPr lang="en-US" dirty="0"/>
              <a:t>Use Azure Provided, OR </a:t>
            </a:r>
          </a:p>
          <a:p>
            <a:r>
              <a:rPr lang="en-US" dirty="0"/>
              <a:t>Bring Your Own?</a:t>
            </a:r>
          </a:p>
        </p:txBody>
      </p:sp>
      <p:graphicFrame>
        <p:nvGraphicFramePr>
          <p:cNvPr id="6" name="Table 5"/>
          <p:cNvGraphicFramePr>
            <a:graphicFrameLocks noGrp="1"/>
          </p:cNvGraphicFramePr>
          <p:nvPr>
            <p:extLst>
              <p:ext uri="{D42A27DB-BD31-4B8C-83A1-F6EECF244321}">
                <p14:modId xmlns:p14="http://schemas.microsoft.com/office/powerpoint/2010/main" val="2157089088"/>
              </p:ext>
            </p:extLst>
          </p:nvPr>
        </p:nvGraphicFramePr>
        <p:xfrm>
          <a:off x="3584029" y="1355833"/>
          <a:ext cx="8607972" cy="5502167"/>
        </p:xfrm>
        <a:graphic>
          <a:graphicData uri="http://schemas.openxmlformats.org/drawingml/2006/table">
            <a:tbl>
              <a:tblPr/>
              <a:tblGrid>
                <a:gridCol w="3421345">
                  <a:extLst>
                    <a:ext uri="{9D8B030D-6E8A-4147-A177-3AD203B41FA5}">
                      <a16:colId xmlns:a16="http://schemas.microsoft.com/office/drawing/2014/main" val="1711153554"/>
                    </a:ext>
                  </a:extLst>
                </a:gridCol>
                <a:gridCol w="4300643">
                  <a:extLst>
                    <a:ext uri="{9D8B030D-6E8A-4147-A177-3AD203B41FA5}">
                      <a16:colId xmlns:a16="http://schemas.microsoft.com/office/drawing/2014/main" val="4092670346"/>
                    </a:ext>
                  </a:extLst>
                </a:gridCol>
                <a:gridCol w="885984">
                  <a:extLst>
                    <a:ext uri="{9D8B030D-6E8A-4147-A177-3AD203B41FA5}">
                      <a16:colId xmlns:a16="http://schemas.microsoft.com/office/drawing/2014/main" val="3976205216"/>
                    </a:ext>
                  </a:extLst>
                </a:gridCol>
              </a:tblGrid>
              <a:tr h="380202">
                <a:tc>
                  <a:txBody>
                    <a:bodyPr/>
                    <a:lstStyle/>
                    <a:p>
                      <a:pPr marL="0" marR="0" fontAlgn="t">
                        <a:spcBef>
                          <a:spcPts val="0"/>
                        </a:spcBef>
                        <a:spcAft>
                          <a:spcPts val="0"/>
                        </a:spcAft>
                      </a:pPr>
                      <a:r>
                        <a:rPr lang="en-US" sz="1400" b="1" dirty="0">
                          <a:solidFill>
                            <a:srgbClr val="D5D5D5"/>
                          </a:solidFill>
                          <a:effectLst/>
                          <a:latin typeface="segoe-ui_bold"/>
                        </a:rPr>
                        <a:t>Scenario</a:t>
                      </a:r>
                      <a:endParaRPr lang="en-US" sz="1400" dirty="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bold"/>
                        </a:rPr>
                        <a:t>Solution</a:t>
                      </a:r>
                      <a:endParaRPr lang="en-US" sz="140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b="1">
                          <a:solidFill>
                            <a:srgbClr val="D5D5D5"/>
                          </a:solidFill>
                          <a:effectLst/>
                          <a:latin typeface="segoe-ui_bold"/>
                        </a:rPr>
                        <a:t>Suffix</a:t>
                      </a:r>
                      <a:endParaRPr lang="en-US" sz="1400">
                        <a:solidFill>
                          <a:srgbClr val="D5D5D5"/>
                        </a:solidFill>
                        <a:effectLst/>
                        <a:latin typeface="segoe-ui_bold"/>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967094604"/>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role instances or VMs located in the same cloud service or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effectLst/>
                          <a:latin typeface="segoe-ui_normal"/>
                          <a:hlinkClick r:id="rId2"/>
                        </a:rPr>
                        <a:t>Azure-provided name resolution</a:t>
                      </a:r>
                      <a:endParaRPr lang="en-US" sz="14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hostname or FQDN</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025327653"/>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role instances or VMs located in different virtual networks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Customer-managed DNS servers forwarding queries between vnets for resolution by Azure (DNS proxy). see </a:t>
                      </a:r>
                      <a:r>
                        <a:rPr lang="en-US" sz="1400">
                          <a:effectLst/>
                          <a:latin typeface="segoe-ui_normal"/>
                          <a:hlinkClick r:id="rId3"/>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66473892"/>
                  </a:ext>
                </a:extLst>
              </a:tr>
              <a:tr h="1090390">
                <a:tc>
                  <a:txBody>
                    <a:bodyPr/>
                    <a:lstStyle/>
                    <a:p>
                      <a:pPr marL="0" marR="0" fontAlgn="t">
                        <a:spcBef>
                          <a:spcPts val="0"/>
                        </a:spcBef>
                        <a:spcAft>
                          <a:spcPts val="0"/>
                        </a:spcAft>
                      </a:pPr>
                      <a:r>
                        <a:rPr lang="en-US" sz="1400">
                          <a:solidFill>
                            <a:srgbClr val="D5D5D5"/>
                          </a:solidFill>
                          <a:effectLst/>
                          <a:latin typeface="segoe-ui_normal"/>
                        </a:rPr>
                        <a:t>Resolution of on-premises computer and service names from role instances or VMs in Azure</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Customer-managed DNS servers (e.g. on-premises domain controller, local read-only domain controller or a DNS secondary synced using zone transfers). See </a:t>
                      </a:r>
                      <a:r>
                        <a:rPr lang="en-US" sz="1400">
                          <a:effectLst/>
                          <a:latin typeface="segoe-ui_normal"/>
                          <a:hlinkClick r:id="rId3"/>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039501350"/>
                  </a:ext>
                </a:extLst>
              </a:tr>
              <a:tr h="1090390">
                <a:tc>
                  <a:txBody>
                    <a:bodyPr/>
                    <a:lstStyle/>
                    <a:p>
                      <a:pPr marL="0" marR="0" fontAlgn="t">
                        <a:spcBef>
                          <a:spcPts val="0"/>
                        </a:spcBef>
                        <a:spcAft>
                          <a:spcPts val="0"/>
                        </a:spcAft>
                      </a:pPr>
                      <a:r>
                        <a:rPr lang="en-US" sz="1400">
                          <a:solidFill>
                            <a:srgbClr val="D5D5D5"/>
                          </a:solidFill>
                          <a:effectLst/>
                          <a:latin typeface="segoe-ui_normal"/>
                        </a:rPr>
                        <a:t>Resolution of Azure hostnames from on-premises computers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Forward queries to a customer-managed DNS proxy server in the corresponding vnet, the proxy server forwards queries to Azure for resolution. See </a:t>
                      </a:r>
                      <a:r>
                        <a:rPr lang="en-US" sz="1400">
                          <a:effectLst/>
                          <a:latin typeface="segoe-ui_normal"/>
                          <a:hlinkClick r:id="rId3"/>
                        </a:rPr>
                        <a:t>Name resolution using your own DNS server</a:t>
                      </a:r>
                      <a:endParaRPr lang="en-US" sz="1400">
                        <a:effectLst/>
                        <a:latin typeface="segoe-ui_normal"/>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FQDN only</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075904975"/>
                  </a:ext>
                </a:extLst>
              </a:tr>
              <a:tr h="380202">
                <a:tc>
                  <a:txBody>
                    <a:bodyPr/>
                    <a:lstStyle/>
                    <a:p>
                      <a:pPr marL="0" marR="0" fontAlgn="t">
                        <a:spcBef>
                          <a:spcPts val="0"/>
                        </a:spcBef>
                        <a:spcAft>
                          <a:spcPts val="0"/>
                        </a:spcAft>
                      </a:pPr>
                      <a:r>
                        <a:rPr lang="en-US" sz="1400">
                          <a:solidFill>
                            <a:srgbClr val="D5D5D5"/>
                          </a:solidFill>
                          <a:effectLst/>
                          <a:latin typeface="segoe-ui_normal"/>
                        </a:rPr>
                        <a:t>Reverse DNS for internal IPs</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effectLst/>
                          <a:latin typeface="segoe-ui_normal"/>
                          <a:hlinkClick r:id="rId3"/>
                        </a:rPr>
                        <a:t>Name resolution using your own DNS server</a:t>
                      </a:r>
                      <a:endParaRPr lang="en-US" sz="1400">
                        <a:effectLst/>
                      </a:endParaRP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711552957"/>
                  </a:ext>
                </a:extLst>
              </a:tr>
              <a:tr h="853661">
                <a:tc>
                  <a:txBody>
                    <a:bodyPr/>
                    <a:lstStyle/>
                    <a:p>
                      <a:pPr marL="0" marR="0" fontAlgn="t">
                        <a:spcBef>
                          <a:spcPts val="0"/>
                        </a:spcBef>
                        <a:spcAft>
                          <a:spcPts val="0"/>
                        </a:spcAft>
                      </a:pPr>
                      <a:r>
                        <a:rPr lang="en-US" sz="1400">
                          <a:solidFill>
                            <a:srgbClr val="D5D5D5"/>
                          </a:solidFill>
                          <a:effectLst/>
                          <a:latin typeface="segoe-ui_normal"/>
                        </a:rPr>
                        <a:t>Name resolution between VMs or role instances located in different cloud services, not in a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a:solidFill>
                            <a:srgbClr val="D5D5D5"/>
                          </a:solidFill>
                          <a:effectLst/>
                          <a:latin typeface="segoe-ui_normal"/>
                        </a:rPr>
                        <a:t>Not applicable. Connectivity between VMs and role instances in different cloud services is not supported outside a virtual network.</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400" dirty="0">
                          <a:solidFill>
                            <a:srgbClr val="D5D5D5"/>
                          </a:solidFill>
                          <a:effectLst/>
                          <a:latin typeface="segoe-ui_normal"/>
                        </a:rPr>
                        <a:t>n/a</a:t>
                      </a:r>
                    </a:p>
                  </a:txBody>
                  <a:tcPr marL="50800" marR="50800" marT="50800" marB="508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70228142"/>
                  </a:ext>
                </a:extLst>
              </a:tr>
            </a:tbl>
          </a:graphicData>
        </a:graphic>
      </p:graphicFrame>
      <p:sp>
        <p:nvSpPr>
          <p:cNvPr id="7" name="TextBox 6"/>
          <p:cNvSpPr txBox="1"/>
          <p:nvPr/>
        </p:nvSpPr>
        <p:spPr>
          <a:xfrm>
            <a:off x="294290" y="4603531"/>
            <a:ext cx="3205655" cy="1754326"/>
          </a:xfrm>
          <a:prstGeom prst="rect">
            <a:avLst/>
          </a:prstGeom>
          <a:noFill/>
        </p:spPr>
        <p:txBody>
          <a:bodyPr wrap="square" rtlCol="0">
            <a:spAutoFit/>
          </a:bodyPr>
          <a:lstStyle/>
          <a:p>
            <a:r>
              <a:rPr lang="en-US" dirty="0">
                <a:hlinkClick r:id="rId4"/>
              </a:rPr>
              <a:t>https://docs.microsoft.com/en-us/azure/virtual-network/virtual-networks-name-resolution-for-vms-and-role-instances</a:t>
            </a:r>
            <a:endParaRPr lang="en-US" dirty="0"/>
          </a:p>
          <a:p>
            <a:endParaRPr lang="en-US" dirty="0"/>
          </a:p>
        </p:txBody>
      </p:sp>
    </p:spTree>
    <p:extLst>
      <p:ext uri="{BB962C8B-B14F-4D97-AF65-F5344CB8AC3E}">
        <p14:creationId xmlns:p14="http://schemas.microsoft.com/office/powerpoint/2010/main" val="2214262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Private DNS</a:t>
            </a:r>
          </a:p>
        </p:txBody>
      </p:sp>
      <p:sp>
        <p:nvSpPr>
          <p:cNvPr id="3" name="Content Placeholder 2"/>
          <p:cNvSpPr>
            <a:spLocks noGrp="1"/>
          </p:cNvSpPr>
          <p:nvPr>
            <p:ph idx="1"/>
          </p:nvPr>
        </p:nvSpPr>
        <p:spPr/>
        <p:txBody>
          <a:bodyPr/>
          <a:lstStyle/>
          <a:p>
            <a:r>
              <a:rPr lang="en-US" dirty="0"/>
              <a:t>Azure Provided</a:t>
            </a:r>
          </a:p>
          <a:p>
            <a:pPr lvl="1"/>
            <a:r>
              <a:rPr lang="en-US" dirty="0"/>
              <a:t>No configuration, Highly Available</a:t>
            </a:r>
          </a:p>
          <a:p>
            <a:pPr lvl="1"/>
            <a:r>
              <a:rPr lang="en-US" dirty="0"/>
              <a:t>Intra VNET name resolution doesn’t require FQDN</a:t>
            </a:r>
          </a:p>
          <a:p>
            <a:pPr lvl="1"/>
            <a:r>
              <a:rPr lang="en-US" dirty="0"/>
              <a:t>DNS suffix cannot be modified</a:t>
            </a:r>
          </a:p>
          <a:p>
            <a:pPr lvl="1"/>
            <a:r>
              <a:rPr lang="en-US" dirty="0"/>
              <a:t>WINS and NetBIOS not supported</a:t>
            </a:r>
          </a:p>
          <a:p>
            <a:pPr lvl="1"/>
            <a:r>
              <a:rPr lang="en-US" dirty="0"/>
              <a:t>DNS queries are throttled</a:t>
            </a:r>
          </a:p>
          <a:p>
            <a:r>
              <a:rPr lang="en-US" dirty="0"/>
              <a:t>Your Own DNS Server</a:t>
            </a:r>
          </a:p>
          <a:p>
            <a:pPr lvl="1"/>
            <a:r>
              <a:rPr lang="en-US" dirty="0"/>
              <a:t>Forwarded DNS Requests are sent to reserved IP 168.63.129.16</a:t>
            </a:r>
          </a:p>
          <a:p>
            <a:pPr lvl="1"/>
            <a:r>
              <a:rPr lang="en-US" dirty="0"/>
              <a:t>Specify DNS Server per Virtual Network or NIC</a:t>
            </a:r>
          </a:p>
          <a:p>
            <a:pPr lvl="1"/>
            <a:r>
              <a:rPr lang="en-US" dirty="0"/>
              <a:t>20/100 DNS Servers per Virtual Network</a:t>
            </a:r>
          </a:p>
          <a:p>
            <a:pPr lvl="1"/>
            <a:endParaRPr lang="en-US" dirty="0"/>
          </a:p>
          <a:p>
            <a:pPr lvl="1"/>
            <a:endParaRPr lang="en-US" dirty="0"/>
          </a:p>
        </p:txBody>
      </p:sp>
    </p:spTree>
    <p:extLst>
      <p:ext uri="{BB962C8B-B14F-4D97-AF65-F5344CB8AC3E}">
        <p14:creationId xmlns:p14="http://schemas.microsoft.com/office/powerpoint/2010/main" val="3855956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4400" dirty="0">
                <a:latin typeface="Calibri Light" panose="020F0302020204030204" pitchFamily="34" charset="0"/>
                <a:cs typeface="Calibri Light" panose="020F0302020204030204" pitchFamily="34" charset="0"/>
              </a:rPr>
              <a:t>How to prepare and take the Exam</a:t>
            </a:r>
          </a:p>
        </p:txBody>
      </p:sp>
      <p:sp>
        <p:nvSpPr>
          <p:cNvPr id="6" name="Text Placeholder 5"/>
          <p:cNvSpPr>
            <a:spLocks noGrp="1"/>
          </p:cNvSpPr>
          <p:nvPr>
            <p:ph type="body" sz="quarter" idx="10"/>
          </p:nvPr>
        </p:nvSpPr>
        <p:spPr>
          <a:xfrm>
            <a:off x="269239" y="1189495"/>
            <a:ext cx="11653523" cy="5373972"/>
          </a:xfrm>
        </p:spPr>
        <p:txBody>
          <a:bodyPr/>
          <a:lstStyle/>
          <a:p>
            <a:r>
              <a:rPr lang="en-US" dirty="0"/>
              <a:t>What to buy or use to study with</a:t>
            </a:r>
          </a:p>
          <a:p>
            <a:pPr lvl="1"/>
            <a:r>
              <a:rPr lang="en-US" dirty="0"/>
              <a:t>Almost everything written that you need can be found at </a:t>
            </a:r>
            <a:r>
              <a:rPr lang="en-US" dirty="0">
                <a:hlinkClick r:id="rId3"/>
              </a:rPr>
              <a:t>azure.microsoft.com</a:t>
            </a:r>
            <a:r>
              <a:rPr lang="en-US" dirty="0"/>
              <a:t> or </a:t>
            </a:r>
            <a:r>
              <a:rPr lang="en-US" dirty="0">
                <a:hlinkClick r:id="rId4"/>
              </a:rPr>
              <a:t>aka.ms/Azure/Shortcuts</a:t>
            </a:r>
            <a:endParaRPr lang="en-US" dirty="0"/>
          </a:p>
          <a:p>
            <a:pPr lvl="1"/>
            <a:r>
              <a:rPr lang="en-US" b="1" dirty="0">
                <a:solidFill>
                  <a:srgbClr val="FF0000"/>
                </a:solidFill>
              </a:rPr>
              <a:t>Caveat Emptor! </a:t>
            </a:r>
            <a:r>
              <a:rPr lang="en-US" dirty="0"/>
              <a:t>Anything not in the exam </a:t>
            </a:r>
            <a:r>
              <a:rPr lang="en-US" dirty="0">
                <a:hlinkClick r:id="rId5"/>
              </a:rPr>
              <a:t>70-534 exam objectives</a:t>
            </a:r>
            <a:r>
              <a:rPr lang="en-US" dirty="0"/>
              <a:t>, future “previews”, or really old (</a:t>
            </a:r>
            <a:r>
              <a:rPr lang="en-US" b="1" dirty="0"/>
              <a:t>ASM</a:t>
            </a:r>
            <a:r>
              <a:rPr lang="en-US" dirty="0"/>
              <a:t>)</a:t>
            </a:r>
          </a:p>
          <a:p>
            <a:pPr lvl="1"/>
            <a:r>
              <a:rPr lang="en-US" dirty="0"/>
              <a:t>Get a </a:t>
            </a:r>
            <a:r>
              <a:rPr lang="en-US" dirty="0">
                <a:hlinkClick r:id="rId6"/>
              </a:rPr>
              <a:t>Free trial account</a:t>
            </a:r>
            <a:r>
              <a:rPr lang="en-US" dirty="0"/>
              <a:t>.</a:t>
            </a:r>
          </a:p>
          <a:p>
            <a:pPr lvl="1"/>
            <a:r>
              <a:rPr lang="en-US" dirty="0"/>
              <a:t>Ignite </a:t>
            </a:r>
            <a:r>
              <a:rPr lang="en-US" dirty="0">
                <a:hlinkClick r:id="rId7"/>
              </a:rPr>
              <a:t>Hands-On Workshops/Labs</a:t>
            </a:r>
            <a:endParaRPr lang="en-US" dirty="0"/>
          </a:p>
          <a:p>
            <a:pPr lvl="1"/>
            <a:r>
              <a:rPr lang="en-US" dirty="0">
                <a:hlinkClick r:id="rId8"/>
              </a:rPr>
              <a:t>Microsoft Virtual Academy</a:t>
            </a:r>
            <a:r>
              <a:rPr lang="en-US" dirty="0"/>
              <a:t> (MVA) </a:t>
            </a:r>
          </a:p>
          <a:p>
            <a:pPr marL="342900" lvl="1" indent="-342900">
              <a:buFont typeface="Arial" panose="020B0604020202020204" pitchFamily="34" charset="0"/>
              <a:buChar char="•"/>
            </a:pPr>
            <a:r>
              <a:rPr lang="en-US" sz="1600" dirty="0">
                <a:hlinkClick r:id="rId9"/>
              </a:rPr>
              <a:t>aka.ms/MVA/70-534</a:t>
            </a:r>
            <a:r>
              <a:rPr lang="en-US" sz="1600" dirty="0"/>
              <a:t> &amp; </a:t>
            </a:r>
            <a:r>
              <a:rPr lang="en-US" sz="1600" dirty="0">
                <a:hlinkClick r:id="rId10"/>
              </a:rPr>
              <a:t>aka.ms/MVA/70-533</a:t>
            </a:r>
            <a:endParaRPr lang="en-US" sz="1600" dirty="0"/>
          </a:p>
          <a:p>
            <a:r>
              <a:rPr lang="en-US" dirty="0"/>
              <a:t>When doing a Prep Exam</a:t>
            </a:r>
          </a:p>
          <a:p>
            <a:pPr lvl="1"/>
            <a:r>
              <a:rPr lang="en-US" dirty="0"/>
              <a:t>Select all of the questions for a particular topic, then click END.  Review all the answers right and wrong</a:t>
            </a:r>
          </a:p>
          <a:p>
            <a:r>
              <a:rPr lang="en-US" dirty="0"/>
              <a:t>Before you Press Start</a:t>
            </a:r>
          </a:p>
          <a:p>
            <a:pPr lvl="1"/>
            <a:r>
              <a:rPr lang="en-US" dirty="0"/>
              <a:t>Have a mental cheat sheet</a:t>
            </a:r>
          </a:p>
          <a:p>
            <a:pPr lvl="1"/>
            <a:r>
              <a:rPr lang="en-US" dirty="0"/>
              <a:t>Right before you start – DUMP IT on the paper they give you for notes</a:t>
            </a:r>
          </a:p>
          <a:p>
            <a:pPr lvl="1"/>
            <a:r>
              <a:rPr lang="en-US" dirty="0"/>
              <a:t>Then when you </a:t>
            </a:r>
            <a:r>
              <a:rPr lang="en-US" b="1" dirty="0">
                <a:solidFill>
                  <a:srgbClr val="0070C0"/>
                </a:solidFill>
              </a:rPr>
              <a:t>START </a:t>
            </a:r>
            <a:r>
              <a:rPr lang="en-US" dirty="0"/>
              <a:t>..Try to answer the Case Study Questions first, BEFORE reading the Case Study!</a:t>
            </a:r>
          </a:p>
        </p:txBody>
      </p:sp>
    </p:spTree>
    <p:extLst>
      <p:ext uri="{BB962C8B-B14F-4D97-AF65-F5344CB8AC3E}">
        <p14:creationId xmlns:p14="http://schemas.microsoft.com/office/powerpoint/2010/main" val="414321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DHCP</a:t>
            </a:r>
          </a:p>
        </p:txBody>
      </p:sp>
      <p:sp>
        <p:nvSpPr>
          <p:cNvPr id="3" name="Content Placeholder 2"/>
          <p:cNvSpPr>
            <a:spLocks noGrp="1"/>
          </p:cNvSpPr>
          <p:nvPr>
            <p:ph idx="1"/>
          </p:nvPr>
        </p:nvSpPr>
        <p:spPr/>
        <p:txBody>
          <a:bodyPr>
            <a:normAutofit/>
          </a:bodyPr>
          <a:lstStyle/>
          <a:p>
            <a:r>
              <a:rPr lang="en-US" dirty="0"/>
              <a:t>Private IP address allocations:</a:t>
            </a:r>
          </a:p>
          <a:p>
            <a:pPr lvl="1"/>
            <a:r>
              <a:rPr lang="en-US" dirty="0"/>
              <a:t>Dynamic (default) </a:t>
            </a:r>
          </a:p>
          <a:p>
            <a:pPr lvl="1"/>
            <a:r>
              <a:rPr lang="en-US" dirty="0"/>
              <a:t>Static – survives stop/start</a:t>
            </a:r>
          </a:p>
          <a:p>
            <a:pPr lvl="1"/>
            <a:r>
              <a:rPr lang="en-US" dirty="0"/>
              <a:t>Use Static for </a:t>
            </a:r>
          </a:p>
          <a:p>
            <a:pPr lvl="2"/>
            <a:r>
              <a:rPr lang="en-US" dirty="0"/>
              <a:t>VMs that act as domain controllers or DNS servers.</a:t>
            </a:r>
          </a:p>
          <a:p>
            <a:pPr lvl="2"/>
            <a:r>
              <a:rPr lang="en-US" dirty="0"/>
              <a:t>Resources that require firewall rules using IP addresses.</a:t>
            </a:r>
          </a:p>
          <a:p>
            <a:pPr lvl="2"/>
            <a:r>
              <a:rPr lang="en-US" dirty="0"/>
              <a:t>Resources accessed by other apps/resources through an IP address.</a:t>
            </a:r>
          </a:p>
          <a:p>
            <a:pPr lvl="1"/>
            <a:r>
              <a:rPr lang="en-US" dirty="0"/>
              <a:t>Can be associated with</a:t>
            </a:r>
          </a:p>
          <a:p>
            <a:pPr lvl="2"/>
            <a:r>
              <a:rPr lang="en-US" dirty="0"/>
              <a:t>VM, Load Balancer, App Gateway</a:t>
            </a:r>
          </a:p>
          <a:p>
            <a:r>
              <a:rPr lang="en-US" sz="1900" dirty="0">
                <a:hlinkClick r:id="rId2"/>
              </a:rPr>
              <a:t>https://docs.microsoft.com/en-us/azure/virtual-network/virtual-network-ip-addresses-overview-arm</a:t>
            </a:r>
            <a:endParaRPr lang="en-US" sz="1900" dirty="0"/>
          </a:p>
          <a:p>
            <a:endParaRPr lang="en-US" dirty="0"/>
          </a:p>
          <a:p>
            <a:endParaRPr lang="en-US" dirty="0"/>
          </a:p>
        </p:txBody>
      </p:sp>
    </p:spTree>
    <p:extLst>
      <p:ext uri="{BB962C8B-B14F-4D97-AF65-F5344CB8AC3E}">
        <p14:creationId xmlns:p14="http://schemas.microsoft.com/office/powerpoint/2010/main" val="2092277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IP Addresses</a:t>
            </a:r>
          </a:p>
        </p:txBody>
      </p:sp>
      <p:sp>
        <p:nvSpPr>
          <p:cNvPr id="3" name="Content Placeholder 2"/>
          <p:cNvSpPr>
            <a:spLocks noGrp="1"/>
          </p:cNvSpPr>
          <p:nvPr>
            <p:ph idx="1"/>
          </p:nvPr>
        </p:nvSpPr>
        <p:spPr/>
        <p:txBody>
          <a:bodyPr>
            <a:normAutofit fontScale="77500" lnSpcReduction="20000"/>
          </a:bodyPr>
          <a:lstStyle/>
          <a:p>
            <a:r>
              <a:rPr lang="en-US" dirty="0"/>
              <a:t>Public and Private</a:t>
            </a:r>
          </a:p>
          <a:p>
            <a:pPr lvl="1"/>
            <a:r>
              <a:rPr lang="en-US" dirty="0"/>
              <a:t>4096 Private IP addresses per </a:t>
            </a:r>
            <a:r>
              <a:rPr lang="en-US" dirty="0" err="1"/>
              <a:t>vnet</a:t>
            </a:r>
            <a:endParaRPr lang="en-US" dirty="0"/>
          </a:p>
          <a:p>
            <a:pPr lvl="1"/>
            <a:r>
              <a:rPr lang="en-US" dirty="0"/>
              <a:t>60 Dynamic Public IPs</a:t>
            </a:r>
          </a:p>
          <a:p>
            <a:pPr lvl="1"/>
            <a:r>
              <a:rPr lang="en-US" dirty="0"/>
              <a:t>20 Static Public IPs</a:t>
            </a:r>
          </a:p>
          <a:p>
            <a:r>
              <a:rPr lang="en-US" dirty="0"/>
              <a:t>Public IP addresses can be dynamic or static. </a:t>
            </a:r>
          </a:p>
          <a:p>
            <a:pPr lvl="1"/>
            <a:r>
              <a:rPr lang="en-US" dirty="0"/>
              <a:t>Dynamic IP address is not allocated until associated resource is created/started.</a:t>
            </a:r>
          </a:p>
          <a:p>
            <a:pPr lvl="1"/>
            <a:r>
              <a:rPr lang="en-US" dirty="0"/>
              <a:t>Dynamic IP Released when stop/delete resource.</a:t>
            </a:r>
          </a:p>
          <a:p>
            <a:pPr lvl="1"/>
            <a:r>
              <a:rPr lang="en-US" dirty="0"/>
              <a:t>Static IP address allocated immediately. Released only when it is deleted.</a:t>
            </a:r>
          </a:p>
          <a:p>
            <a:r>
              <a:rPr lang="en-US" dirty="0"/>
              <a:t>Use with</a:t>
            </a:r>
          </a:p>
          <a:p>
            <a:pPr lvl="1"/>
            <a:r>
              <a:rPr lang="en-US" dirty="0"/>
              <a:t>Virtual machines (VM)</a:t>
            </a:r>
          </a:p>
          <a:p>
            <a:pPr lvl="1"/>
            <a:r>
              <a:rPr lang="en-US" dirty="0"/>
              <a:t>Internet-facing load balancers</a:t>
            </a:r>
          </a:p>
          <a:p>
            <a:pPr lvl="1"/>
            <a:r>
              <a:rPr lang="en-US" dirty="0"/>
              <a:t>VPN gateways</a:t>
            </a:r>
          </a:p>
          <a:p>
            <a:pPr lvl="1"/>
            <a:r>
              <a:rPr lang="en-US" dirty="0"/>
              <a:t>Application gateway</a:t>
            </a:r>
          </a:p>
          <a:p>
            <a:r>
              <a:rPr lang="en-US" dirty="0"/>
              <a:t>Azure Datacenter IP Ranges: </a:t>
            </a:r>
            <a:r>
              <a:rPr lang="en-US" sz="2300" dirty="0">
                <a:hlinkClick r:id="rId2"/>
              </a:rPr>
              <a:t>https://www.microsoft.com/en-us/download/details.aspx?id=41653</a:t>
            </a:r>
            <a:endParaRPr lang="en-US" sz="2300" dirty="0"/>
          </a:p>
          <a:p>
            <a:pPr marL="0" indent="0">
              <a:buNone/>
            </a:pPr>
            <a:endParaRPr lang="en-US" dirty="0"/>
          </a:p>
          <a:p>
            <a:pPr lvl="1"/>
            <a:endParaRPr lang="en-US" dirty="0"/>
          </a:p>
        </p:txBody>
      </p:sp>
      <p:sp>
        <p:nvSpPr>
          <p:cNvPr id="4" name="TextBox 3"/>
          <p:cNvSpPr txBox="1"/>
          <p:nvPr/>
        </p:nvSpPr>
        <p:spPr>
          <a:xfrm>
            <a:off x="300791" y="6211669"/>
            <a:ext cx="11590417" cy="646331"/>
          </a:xfrm>
          <a:prstGeom prst="rect">
            <a:avLst/>
          </a:prstGeom>
          <a:noFill/>
        </p:spPr>
        <p:txBody>
          <a:bodyPr wrap="none" rtlCol="0">
            <a:spAutoFit/>
          </a:bodyPr>
          <a:lstStyle/>
          <a:p>
            <a:r>
              <a:rPr lang="en-US" dirty="0">
                <a:hlinkClick r:id="rId3"/>
              </a:rPr>
              <a:t>https://docs.microsoft.com/en-us/azure/virtual-network/virtual-network-ip-addresses-overview-arm#public-ip-addresses</a:t>
            </a:r>
            <a:endParaRPr lang="en-US" dirty="0"/>
          </a:p>
          <a:p>
            <a:endParaRPr lang="en-US" dirty="0"/>
          </a:p>
        </p:txBody>
      </p:sp>
    </p:spTree>
    <p:extLst>
      <p:ext uri="{BB962C8B-B14F-4D97-AF65-F5344CB8AC3E}">
        <p14:creationId xmlns:p14="http://schemas.microsoft.com/office/powerpoint/2010/main" val="223311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Services: User Defined Routes </a:t>
            </a:r>
          </a:p>
        </p:txBody>
      </p:sp>
      <p:sp>
        <p:nvSpPr>
          <p:cNvPr id="3" name="Content Placeholder 2"/>
          <p:cNvSpPr>
            <a:spLocks noGrp="1"/>
          </p:cNvSpPr>
          <p:nvPr>
            <p:ph idx="1"/>
          </p:nvPr>
        </p:nvSpPr>
        <p:spPr/>
        <p:txBody>
          <a:bodyPr>
            <a:normAutofit fontScale="85000" lnSpcReduction="20000"/>
          </a:bodyPr>
          <a:lstStyle/>
          <a:p>
            <a:r>
              <a:rPr lang="en-US" dirty="0"/>
              <a:t>System Routes allow VMs to communicate with each other inside a VNET</a:t>
            </a:r>
          </a:p>
          <a:p>
            <a:pPr lvl="1"/>
            <a:r>
              <a:rPr lang="en-US" dirty="0"/>
              <a:t>Out of the box, 3 rules:</a:t>
            </a:r>
          </a:p>
          <a:p>
            <a:pPr lvl="2"/>
            <a:r>
              <a:rPr lang="en-US" dirty="0"/>
              <a:t>Local </a:t>
            </a:r>
            <a:r>
              <a:rPr lang="en-US" dirty="0" err="1"/>
              <a:t>Vnet</a:t>
            </a:r>
            <a:r>
              <a:rPr lang="en-US" dirty="0"/>
              <a:t> Rule: Intra and Inter Subnet communication </a:t>
            </a:r>
          </a:p>
          <a:p>
            <a:pPr lvl="2"/>
            <a:r>
              <a:rPr lang="en-US" dirty="0"/>
              <a:t>Internet Rule: VMs to Internet</a:t>
            </a:r>
          </a:p>
          <a:p>
            <a:pPr lvl="2"/>
            <a:r>
              <a:rPr lang="en-US" dirty="0"/>
              <a:t>On-Prem Rule: VNET to on-</a:t>
            </a:r>
            <a:r>
              <a:rPr lang="en-US" dirty="0" err="1"/>
              <a:t>prem</a:t>
            </a:r>
            <a:r>
              <a:rPr lang="en-US" dirty="0"/>
              <a:t> via VPN</a:t>
            </a:r>
          </a:p>
          <a:p>
            <a:pPr lvl="2"/>
            <a:r>
              <a:rPr lang="en-US" dirty="0"/>
              <a:t>VNET to VNET via a Gateway or Peering also supported</a:t>
            </a:r>
          </a:p>
          <a:p>
            <a:r>
              <a:rPr lang="en-US" dirty="0"/>
              <a:t>User Defined Routes (UDR) to control the routing of packets</a:t>
            </a:r>
          </a:p>
          <a:p>
            <a:pPr lvl="1"/>
            <a:r>
              <a:rPr lang="en-US" dirty="0"/>
              <a:t>Force Tunneling to the Internet via on-</a:t>
            </a:r>
            <a:r>
              <a:rPr lang="en-US" dirty="0" err="1"/>
              <a:t>prem</a:t>
            </a:r>
            <a:r>
              <a:rPr lang="en-US" dirty="0"/>
              <a:t> network</a:t>
            </a:r>
          </a:p>
          <a:p>
            <a:pPr lvl="1"/>
            <a:r>
              <a:rPr lang="en-US" dirty="0"/>
              <a:t>Use Virtual Appliances</a:t>
            </a:r>
          </a:p>
          <a:p>
            <a:r>
              <a:rPr lang="en-US" dirty="0"/>
              <a:t>Route selection order: User Defined Route, BGP Route (with ER), System Route</a:t>
            </a:r>
          </a:p>
          <a:p>
            <a:r>
              <a:rPr lang="en-US" dirty="0"/>
              <a:t>IP forwarding allows a VM like a Virtual Appliance to receive traffic addressed to other destinations</a:t>
            </a:r>
          </a:p>
          <a:p>
            <a:r>
              <a:rPr lang="en-US" dirty="0"/>
              <a:t>100/200 User defined Routes per region per subscription</a:t>
            </a:r>
          </a:p>
          <a:p>
            <a:endParaRPr lang="en-US" dirty="0"/>
          </a:p>
          <a:p>
            <a:endParaRPr lang="en-US" dirty="0"/>
          </a:p>
        </p:txBody>
      </p:sp>
    </p:spTree>
    <p:extLst>
      <p:ext uri="{BB962C8B-B14F-4D97-AF65-F5344CB8AC3E}">
        <p14:creationId xmlns:p14="http://schemas.microsoft.com/office/powerpoint/2010/main" val="3704746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1837983" y="1337342"/>
            <a:ext cx="8022254" cy="5416656"/>
          </a:xfrm>
          <a:prstGeom prst="rect">
            <a:avLst/>
          </a:prstGeom>
        </p:spPr>
      </p:pic>
      <p:sp>
        <p:nvSpPr>
          <p:cNvPr id="7" name="TextBox 6"/>
          <p:cNvSpPr txBox="1"/>
          <p:nvPr/>
        </p:nvSpPr>
        <p:spPr>
          <a:xfrm>
            <a:off x="3481428" y="3877213"/>
            <a:ext cx="1023044" cy="534056"/>
          </a:xfrm>
          <a:prstGeom prst="rect">
            <a:avLst/>
          </a:prstGeom>
          <a:noFill/>
        </p:spPr>
        <p:txBody>
          <a:bodyPr wrap="square" lIns="179285" tIns="143428" rIns="179285" bIns="143428" rtlCol="0">
            <a:spAutoFit/>
          </a:bodyPr>
          <a:lstStyle/>
          <a:p>
            <a:pPr>
              <a:lnSpc>
                <a:spcPct val="90000"/>
              </a:lnSpc>
              <a:spcAft>
                <a:spcPts val="588"/>
              </a:spcAft>
            </a:pPr>
            <a:r>
              <a:rPr lang="en-US" sz="1765" dirty="0">
                <a:solidFill>
                  <a:srgbClr val="FF0000"/>
                </a:solidFill>
                <a:effectLst>
                  <a:outerShdw blurRad="38100" dist="38100" dir="2700000" algn="tl">
                    <a:srgbClr val="000000">
                      <a:alpha val="43137"/>
                    </a:srgbClr>
                  </a:outerShdw>
                </a:effectLst>
              </a:rPr>
              <a:t>UDR</a:t>
            </a:r>
          </a:p>
        </p:txBody>
      </p:sp>
      <p:cxnSp>
        <p:nvCxnSpPr>
          <p:cNvPr id="9" name="Straight Arrow Connector 8"/>
          <p:cNvCxnSpPr/>
          <p:nvPr/>
        </p:nvCxnSpPr>
        <p:spPr>
          <a:xfrm>
            <a:off x="4153746" y="4101319"/>
            <a:ext cx="672319"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4079044" y="4325425"/>
            <a:ext cx="2689274"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flipV="1">
            <a:off x="6170704" y="3204894"/>
            <a:ext cx="74701" cy="560266"/>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p:cNvCxnSpPr>
          <p:nvPr/>
        </p:nvCxnSpPr>
        <p:spPr>
          <a:xfrm flipH="1" flipV="1">
            <a:off x="6394808" y="3204894"/>
            <a:ext cx="382086" cy="560266"/>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6522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down)">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let your mobile workers connect to a Network in Azure so they can access an internal only system. What VPN solution should you deploy?</a:t>
            </a:r>
          </a:p>
        </p:txBody>
      </p:sp>
      <p:sp>
        <p:nvSpPr>
          <p:cNvPr id="5" name="Content Placeholder 4"/>
          <p:cNvSpPr>
            <a:spLocks noGrp="1"/>
          </p:cNvSpPr>
          <p:nvPr>
            <p:ph idx="1"/>
          </p:nvPr>
        </p:nvSpPr>
        <p:spPr/>
        <p:txBody>
          <a:bodyPr/>
          <a:lstStyle/>
          <a:p>
            <a:r>
              <a:rPr lang="en-US" dirty="0" err="1"/>
              <a:t>Vnet</a:t>
            </a:r>
            <a:r>
              <a:rPr lang="en-US" dirty="0"/>
              <a:t> to </a:t>
            </a:r>
            <a:r>
              <a:rPr lang="en-US" dirty="0" err="1"/>
              <a:t>Vnet</a:t>
            </a:r>
            <a:endParaRPr lang="en-US" dirty="0"/>
          </a:p>
          <a:p>
            <a:r>
              <a:rPr lang="en-US" dirty="0"/>
              <a:t>Point to Site</a:t>
            </a:r>
          </a:p>
          <a:p>
            <a:r>
              <a:rPr lang="en-US" dirty="0"/>
              <a:t>Site to Site</a:t>
            </a:r>
          </a:p>
          <a:p>
            <a:r>
              <a:rPr lang="en-US" dirty="0"/>
              <a:t>ExpressRoute</a:t>
            </a:r>
          </a:p>
          <a:p>
            <a:endParaRPr lang="en-US" dirty="0"/>
          </a:p>
        </p:txBody>
      </p:sp>
    </p:spTree>
    <p:extLst>
      <p:ext uri="{BB962C8B-B14F-4D97-AF65-F5344CB8AC3E}">
        <p14:creationId xmlns:p14="http://schemas.microsoft.com/office/powerpoint/2010/main" val="17367706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let your mobile workers connect to a Network in Azure so they can access an internal only system. What VPN solution should you deploy?</a:t>
            </a:r>
          </a:p>
        </p:txBody>
      </p:sp>
      <p:sp>
        <p:nvSpPr>
          <p:cNvPr id="5" name="Content Placeholder 4"/>
          <p:cNvSpPr>
            <a:spLocks noGrp="1"/>
          </p:cNvSpPr>
          <p:nvPr>
            <p:ph idx="1"/>
          </p:nvPr>
        </p:nvSpPr>
        <p:spPr/>
        <p:txBody>
          <a:bodyPr/>
          <a:lstStyle/>
          <a:p>
            <a:r>
              <a:rPr lang="en-US" dirty="0" err="1"/>
              <a:t>Vnet</a:t>
            </a:r>
            <a:r>
              <a:rPr lang="en-US" dirty="0"/>
              <a:t> to </a:t>
            </a:r>
            <a:r>
              <a:rPr lang="en-US" dirty="0" err="1"/>
              <a:t>Vnet</a:t>
            </a:r>
            <a:endParaRPr lang="en-US" dirty="0"/>
          </a:p>
          <a:p>
            <a:r>
              <a:rPr lang="en-US" b="1" dirty="0">
                <a:solidFill>
                  <a:srgbClr val="00B050"/>
                </a:solidFill>
              </a:rPr>
              <a:t>Point to Site</a:t>
            </a:r>
          </a:p>
          <a:p>
            <a:r>
              <a:rPr lang="en-US" dirty="0"/>
              <a:t>Site to Site</a:t>
            </a:r>
          </a:p>
          <a:p>
            <a:r>
              <a:rPr lang="en-US" dirty="0"/>
              <a:t>ExpressRoute</a:t>
            </a:r>
          </a:p>
          <a:p>
            <a:endParaRPr lang="en-US" dirty="0"/>
          </a:p>
        </p:txBody>
      </p:sp>
    </p:spTree>
    <p:extLst>
      <p:ext uri="{BB962C8B-B14F-4D97-AF65-F5344CB8AC3E}">
        <p14:creationId xmlns:p14="http://schemas.microsoft.com/office/powerpoint/2010/main" val="3078845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create a </a:t>
            </a:r>
            <a:r>
              <a:rPr lang="en-US" dirty="0" err="1"/>
              <a:t>JumpBox</a:t>
            </a:r>
            <a:r>
              <a:rPr lang="en-US" dirty="0"/>
              <a:t> in Azure, and only allow users to SSH into it from their home or office. The </a:t>
            </a:r>
            <a:r>
              <a:rPr lang="en-US" dirty="0" err="1"/>
              <a:t>JumpBox</a:t>
            </a:r>
            <a:r>
              <a:rPr lang="en-US" dirty="0"/>
              <a:t> IP address is 10.0.0.100. How should you configure the Network Security Group rule?</a:t>
            </a:r>
          </a:p>
        </p:txBody>
      </p:sp>
      <p:sp>
        <p:nvSpPr>
          <p:cNvPr id="5" name="Content Placeholder 4"/>
          <p:cNvSpPr>
            <a:spLocks noGrp="1"/>
          </p:cNvSpPr>
          <p:nvPr>
            <p:ph idx="1"/>
          </p:nvPr>
        </p:nvSpPr>
        <p:spPr>
          <a:xfrm>
            <a:off x="201591" y="1796716"/>
            <a:ext cx="11778205" cy="4856332"/>
          </a:xfrm>
        </p:spPr>
        <p:txBody>
          <a:bodyPr numCol="2">
            <a:normAutofit fontScale="92500" lnSpcReduction="10000"/>
          </a:bodyPr>
          <a:lstStyle/>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"22",</a:t>
            </a:r>
            <a:br>
              <a:rPr lang="en-US" sz="2200" dirty="0"/>
            </a:br>
            <a:r>
              <a:rPr lang="en-US" sz="2200" dirty="0"/>
              <a:t>"</a:t>
            </a:r>
            <a:r>
              <a:rPr lang="en-US" sz="2200" dirty="0" err="1"/>
              <a:t>destinationPortRange</a:t>
            </a:r>
            <a:r>
              <a:rPr lang="en-US" sz="2200" dirty="0"/>
              <a:t>": "*",</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endParaRPr lang="en-US" sz="2200" dirty="0"/>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"10.0.0.0/24",</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a:t>
            </a:r>
            <a:br>
              <a:rPr lang="en-US" sz="2200" dirty="0"/>
            </a:br>
            <a:r>
              <a:rPr lang="en-US" sz="2200" dirty="0"/>
              <a:t>"direction": "Inbound“</a:t>
            </a:r>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"Inbound"</a:t>
            </a:r>
            <a:br>
              <a:rPr lang="en-US" sz="2000" dirty="0"/>
            </a:br>
            <a:endParaRPr lang="en-US" sz="2000" dirty="0"/>
          </a:p>
        </p:txBody>
      </p:sp>
    </p:spTree>
    <p:extLst>
      <p:ext uri="{BB962C8B-B14F-4D97-AF65-F5344CB8AC3E}">
        <p14:creationId xmlns:p14="http://schemas.microsoft.com/office/powerpoint/2010/main" val="1838504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 want to create a </a:t>
            </a:r>
            <a:r>
              <a:rPr lang="en-US" dirty="0" err="1"/>
              <a:t>JumpBox</a:t>
            </a:r>
            <a:r>
              <a:rPr lang="en-US" dirty="0"/>
              <a:t> in Azure, and only allow users to SSH into it from their home or office. The </a:t>
            </a:r>
            <a:r>
              <a:rPr lang="en-US" dirty="0" err="1"/>
              <a:t>JumpBox</a:t>
            </a:r>
            <a:r>
              <a:rPr lang="en-US" dirty="0"/>
              <a:t> IP address is 10.0.0.100. How should you configure the Network Security Group rule?</a:t>
            </a:r>
          </a:p>
        </p:txBody>
      </p:sp>
      <p:sp>
        <p:nvSpPr>
          <p:cNvPr id="5" name="Content Placeholder 4"/>
          <p:cNvSpPr>
            <a:spLocks noGrp="1"/>
          </p:cNvSpPr>
          <p:nvPr>
            <p:ph idx="1"/>
          </p:nvPr>
        </p:nvSpPr>
        <p:spPr>
          <a:xfrm>
            <a:off x="201591" y="1796716"/>
            <a:ext cx="11778205" cy="4856332"/>
          </a:xfrm>
        </p:spPr>
        <p:txBody>
          <a:bodyPr numCol="2">
            <a:normAutofit fontScale="92500" lnSpcReduction="10000"/>
          </a:bodyPr>
          <a:lstStyle/>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"22",</a:t>
            </a:r>
            <a:br>
              <a:rPr lang="en-US" sz="2200" dirty="0"/>
            </a:br>
            <a:r>
              <a:rPr lang="en-US" sz="2200" dirty="0"/>
              <a:t>"</a:t>
            </a:r>
            <a:r>
              <a:rPr lang="en-US" sz="2200" dirty="0" err="1"/>
              <a:t>destinationPortRange</a:t>
            </a:r>
            <a:r>
              <a:rPr lang="en-US" sz="2200" dirty="0"/>
              <a:t>": "*",</a:t>
            </a:r>
            <a:br>
              <a:rPr lang="en-US" sz="2200" dirty="0"/>
            </a:br>
            <a:r>
              <a:rPr lang="en-US" sz="2200" dirty="0"/>
              <a:t>"</a:t>
            </a:r>
            <a:r>
              <a:rPr lang="en-US" sz="2200" dirty="0" err="1"/>
              <a:t>sourceAddressPrefix</a:t>
            </a:r>
            <a:r>
              <a:rPr lang="en-US" sz="2200" dirty="0"/>
              <a:t>": "*",</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1000,</a:t>
            </a:r>
            <a:br>
              <a:rPr lang="en-US" sz="2200" dirty="0"/>
            </a:br>
            <a:r>
              <a:rPr lang="en-US" sz="2200" dirty="0"/>
              <a:t>"direction": "Outbound“</a:t>
            </a:r>
          </a:p>
          <a:p>
            <a:endParaRPr lang="en-US" sz="2200" dirty="0"/>
          </a:p>
          <a:p>
            <a:r>
              <a:rPr lang="en-US" sz="2200" dirty="0"/>
              <a:t>"protocol": "</a:t>
            </a:r>
            <a:r>
              <a:rPr lang="en-US" sz="2200" dirty="0" err="1"/>
              <a:t>Tcp</a:t>
            </a:r>
            <a:r>
              <a:rPr lang="en-US" sz="2200" dirty="0"/>
              <a:t>",</a:t>
            </a:r>
            <a:br>
              <a:rPr lang="en-US" sz="2200" dirty="0"/>
            </a:br>
            <a:r>
              <a:rPr lang="en-US" sz="2200" dirty="0"/>
              <a:t>"</a:t>
            </a:r>
            <a:r>
              <a:rPr lang="en-US" sz="2200" dirty="0" err="1"/>
              <a:t>sourcePortRange</a:t>
            </a:r>
            <a:r>
              <a:rPr lang="en-US" sz="2200" dirty="0"/>
              <a:t>": "*",</a:t>
            </a:r>
            <a:br>
              <a:rPr lang="en-US" sz="2200" dirty="0"/>
            </a:br>
            <a:r>
              <a:rPr lang="en-US" sz="2200" dirty="0"/>
              <a:t>"</a:t>
            </a:r>
            <a:r>
              <a:rPr lang="en-US" sz="2200" dirty="0" err="1"/>
              <a:t>destinationPortRange</a:t>
            </a:r>
            <a:r>
              <a:rPr lang="en-US" sz="2200" dirty="0"/>
              <a:t>": "22",</a:t>
            </a:r>
            <a:br>
              <a:rPr lang="en-US" sz="2200" dirty="0"/>
            </a:br>
            <a:r>
              <a:rPr lang="en-US" sz="2200" dirty="0"/>
              <a:t>"</a:t>
            </a:r>
            <a:r>
              <a:rPr lang="en-US" sz="2200" dirty="0" err="1"/>
              <a:t>sourceAddressPrefix</a:t>
            </a:r>
            <a:r>
              <a:rPr lang="en-US" sz="2200" dirty="0"/>
              <a:t>": "10.0.0.0/24",</a:t>
            </a:r>
            <a:br>
              <a:rPr lang="en-US" sz="2200" dirty="0"/>
            </a:br>
            <a:r>
              <a:rPr lang="en-US" sz="2200" dirty="0"/>
              <a:t>"</a:t>
            </a:r>
            <a:r>
              <a:rPr lang="en-US" sz="2200" dirty="0" err="1"/>
              <a:t>destinationAddressPrefix</a:t>
            </a:r>
            <a:r>
              <a:rPr lang="en-US" sz="2200" dirty="0"/>
              <a:t>": "*",</a:t>
            </a:r>
            <a:br>
              <a:rPr lang="en-US" sz="2200" dirty="0"/>
            </a:br>
            <a:r>
              <a:rPr lang="en-US" sz="2200" dirty="0"/>
              <a:t>"access": "Allow",</a:t>
            </a:r>
            <a:br>
              <a:rPr lang="en-US" sz="2200" dirty="0"/>
            </a:br>
            <a:r>
              <a:rPr lang="en-US" sz="2200" dirty="0"/>
              <a:t>"priority": 100,</a:t>
            </a:r>
            <a:br>
              <a:rPr lang="en-US" sz="2200" dirty="0"/>
            </a:br>
            <a:r>
              <a:rPr lang="en-US" sz="2200" dirty="0"/>
              <a:t>"direction": "Inbound“</a:t>
            </a:r>
          </a:p>
          <a:p>
            <a:r>
              <a:rPr lang="en-US" sz="2200" b="1" dirty="0">
                <a:solidFill>
                  <a:srgbClr val="00B050"/>
                </a:solidFill>
              </a:rPr>
              <a:t>"protocol": "</a:t>
            </a:r>
            <a:r>
              <a:rPr lang="en-US" sz="2200" b="1" dirty="0" err="1">
                <a:solidFill>
                  <a:srgbClr val="00B050"/>
                </a:solidFill>
              </a:rPr>
              <a:t>Tcp</a:t>
            </a:r>
            <a:r>
              <a:rPr lang="en-US" sz="2200" b="1" dirty="0">
                <a:solidFill>
                  <a:srgbClr val="00B050"/>
                </a:solidFill>
              </a:rPr>
              <a:t>",</a:t>
            </a:r>
            <a:br>
              <a:rPr lang="en-US" sz="2200" b="1" dirty="0">
                <a:solidFill>
                  <a:srgbClr val="00B050"/>
                </a:solidFill>
              </a:rPr>
            </a:br>
            <a:r>
              <a:rPr lang="en-US" sz="2200" b="1" dirty="0">
                <a:solidFill>
                  <a:srgbClr val="00B050"/>
                </a:solidFill>
              </a:rPr>
              <a:t>"</a:t>
            </a:r>
            <a:r>
              <a:rPr lang="en-US" sz="2200" b="1" dirty="0" err="1">
                <a:solidFill>
                  <a:srgbClr val="00B050"/>
                </a:solidFill>
              </a:rPr>
              <a:t>sourcePortRange</a:t>
            </a:r>
            <a:r>
              <a:rPr lang="en-US" sz="2200" b="1" dirty="0">
                <a:solidFill>
                  <a:srgbClr val="00B050"/>
                </a:solidFill>
              </a:rPr>
              <a:t>": "*",</a:t>
            </a:r>
            <a:br>
              <a:rPr lang="en-US" sz="2200" b="1" dirty="0">
                <a:solidFill>
                  <a:srgbClr val="00B050"/>
                </a:solidFill>
              </a:rPr>
            </a:br>
            <a:r>
              <a:rPr lang="en-US" sz="2200" b="1" dirty="0">
                <a:solidFill>
                  <a:srgbClr val="00B050"/>
                </a:solidFill>
              </a:rPr>
              <a:t>"</a:t>
            </a:r>
            <a:r>
              <a:rPr lang="en-US" sz="2200" b="1" dirty="0" err="1">
                <a:solidFill>
                  <a:srgbClr val="00B050"/>
                </a:solidFill>
              </a:rPr>
              <a:t>destinationPortRange</a:t>
            </a:r>
            <a:r>
              <a:rPr lang="en-US" sz="2200" b="1" dirty="0">
                <a:solidFill>
                  <a:srgbClr val="00B050"/>
                </a:solidFill>
              </a:rPr>
              <a:t>": "22",</a:t>
            </a:r>
            <a:br>
              <a:rPr lang="en-US" sz="2200" b="1" dirty="0">
                <a:solidFill>
                  <a:srgbClr val="00B050"/>
                </a:solidFill>
              </a:rPr>
            </a:br>
            <a:r>
              <a:rPr lang="en-US" sz="2200" b="1" dirty="0">
                <a:solidFill>
                  <a:srgbClr val="00B050"/>
                </a:solidFill>
              </a:rPr>
              <a:t>"</a:t>
            </a:r>
            <a:r>
              <a:rPr lang="en-US" sz="2200" b="1" dirty="0" err="1">
                <a:solidFill>
                  <a:srgbClr val="00B050"/>
                </a:solidFill>
              </a:rPr>
              <a:t>sourceAddressPrefix</a:t>
            </a:r>
            <a:r>
              <a:rPr lang="en-US" sz="2200" b="1" dirty="0">
                <a:solidFill>
                  <a:srgbClr val="00B050"/>
                </a:solidFill>
              </a:rPr>
              <a:t>": "*",</a:t>
            </a:r>
            <a:br>
              <a:rPr lang="en-US" sz="2200" b="1" dirty="0">
                <a:solidFill>
                  <a:srgbClr val="00B050"/>
                </a:solidFill>
              </a:rPr>
            </a:br>
            <a:r>
              <a:rPr lang="en-US" sz="2200" b="1" dirty="0">
                <a:solidFill>
                  <a:srgbClr val="00B050"/>
                </a:solidFill>
              </a:rPr>
              <a:t>"</a:t>
            </a:r>
            <a:r>
              <a:rPr lang="en-US" sz="2200" b="1" dirty="0" err="1">
                <a:solidFill>
                  <a:srgbClr val="00B050"/>
                </a:solidFill>
              </a:rPr>
              <a:t>destinationAddressPrefix</a:t>
            </a:r>
            <a:r>
              <a:rPr lang="en-US" sz="2200" b="1" dirty="0">
                <a:solidFill>
                  <a:srgbClr val="00B050"/>
                </a:solidFill>
              </a:rPr>
              <a:t>": "*",</a:t>
            </a:r>
            <a:br>
              <a:rPr lang="en-US" sz="2200" b="1" dirty="0">
                <a:solidFill>
                  <a:srgbClr val="00B050"/>
                </a:solidFill>
              </a:rPr>
            </a:br>
            <a:r>
              <a:rPr lang="en-US" sz="2200" b="1" dirty="0">
                <a:solidFill>
                  <a:srgbClr val="00B050"/>
                </a:solidFill>
              </a:rPr>
              <a:t>"access": "Allow",</a:t>
            </a:r>
            <a:br>
              <a:rPr lang="en-US" sz="2200" b="1" dirty="0">
                <a:solidFill>
                  <a:srgbClr val="00B050"/>
                </a:solidFill>
              </a:rPr>
            </a:br>
            <a:r>
              <a:rPr lang="en-US" sz="2200" b="1" dirty="0">
                <a:solidFill>
                  <a:srgbClr val="00B050"/>
                </a:solidFill>
              </a:rPr>
              <a:t>"priority": 1000,</a:t>
            </a:r>
            <a:br>
              <a:rPr lang="en-US" sz="2200" b="1" dirty="0">
                <a:solidFill>
                  <a:srgbClr val="00B050"/>
                </a:solidFill>
              </a:rPr>
            </a:br>
            <a:r>
              <a:rPr lang="en-US" sz="2200" b="1" dirty="0">
                <a:solidFill>
                  <a:srgbClr val="00B050"/>
                </a:solidFill>
              </a:rPr>
              <a:t>"direction": "Inbound"</a:t>
            </a:r>
            <a:br>
              <a:rPr lang="en-US" sz="2000" dirty="0"/>
            </a:br>
            <a:endParaRPr lang="en-US" sz="2000" dirty="0"/>
          </a:p>
        </p:txBody>
      </p:sp>
    </p:spTree>
    <p:extLst>
      <p:ext uri="{BB962C8B-B14F-4D97-AF65-F5344CB8AC3E}">
        <p14:creationId xmlns:p14="http://schemas.microsoft.com/office/powerpoint/2010/main" val="2135387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am updating an app to a new release. I want to minimize downtime as much as possible and slowly introduce the release into production. Which </a:t>
            </a:r>
            <a:r>
              <a:rPr lang="en-US"/>
              <a:t>Traffic Manager routing </a:t>
            </a:r>
            <a:r>
              <a:rPr lang="en-US" dirty="0"/>
              <a:t>method should I use?</a:t>
            </a:r>
          </a:p>
        </p:txBody>
      </p:sp>
      <p:sp>
        <p:nvSpPr>
          <p:cNvPr id="5" name="Content Placeholder 4"/>
          <p:cNvSpPr>
            <a:spLocks noGrp="1"/>
          </p:cNvSpPr>
          <p:nvPr>
            <p:ph idx="1"/>
          </p:nvPr>
        </p:nvSpPr>
        <p:spPr/>
        <p:txBody>
          <a:bodyPr/>
          <a:lstStyle/>
          <a:p>
            <a:r>
              <a:rPr lang="en-US" dirty="0"/>
              <a:t>Weighted</a:t>
            </a:r>
          </a:p>
          <a:p>
            <a:r>
              <a:rPr lang="en-US" dirty="0"/>
              <a:t>Priority</a:t>
            </a:r>
          </a:p>
          <a:p>
            <a:r>
              <a:rPr lang="en-US" dirty="0"/>
              <a:t>Performance</a:t>
            </a:r>
          </a:p>
          <a:p>
            <a:r>
              <a:rPr lang="en-US" dirty="0"/>
              <a:t>Geographic</a:t>
            </a:r>
          </a:p>
          <a:p>
            <a:endParaRPr lang="en-US" dirty="0"/>
          </a:p>
        </p:txBody>
      </p:sp>
    </p:spTree>
    <p:extLst>
      <p:ext uri="{BB962C8B-B14F-4D97-AF65-F5344CB8AC3E}">
        <p14:creationId xmlns:p14="http://schemas.microsoft.com/office/powerpoint/2010/main" val="40262016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am updating an app to a new release. I want to minimize downtime as much as possible and slowly introduce the release into production. Which Traffic Manager routing method should I use?</a:t>
            </a:r>
          </a:p>
        </p:txBody>
      </p:sp>
      <p:sp>
        <p:nvSpPr>
          <p:cNvPr id="5" name="Content Placeholder 4"/>
          <p:cNvSpPr>
            <a:spLocks noGrp="1"/>
          </p:cNvSpPr>
          <p:nvPr>
            <p:ph idx="1"/>
          </p:nvPr>
        </p:nvSpPr>
        <p:spPr/>
        <p:txBody>
          <a:bodyPr/>
          <a:lstStyle/>
          <a:p>
            <a:r>
              <a:rPr lang="en-US" b="1" dirty="0">
                <a:solidFill>
                  <a:srgbClr val="00B050"/>
                </a:solidFill>
              </a:rPr>
              <a:t>Weighted</a:t>
            </a:r>
          </a:p>
          <a:p>
            <a:r>
              <a:rPr lang="en-US" dirty="0"/>
              <a:t>Priority</a:t>
            </a:r>
          </a:p>
          <a:p>
            <a:r>
              <a:rPr lang="en-US" dirty="0"/>
              <a:t>Performance</a:t>
            </a:r>
          </a:p>
          <a:p>
            <a:r>
              <a:rPr lang="en-US" dirty="0"/>
              <a:t>Geographic</a:t>
            </a:r>
          </a:p>
          <a:p>
            <a:endParaRPr lang="en-US" dirty="0"/>
          </a:p>
        </p:txBody>
      </p:sp>
    </p:spTree>
    <p:extLst>
      <p:ext uri="{BB962C8B-B14F-4D97-AF65-F5344CB8AC3E}">
        <p14:creationId xmlns:p14="http://schemas.microsoft.com/office/powerpoint/2010/main" val="3601538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00FF"/>
                </a:solidFill>
                <a:latin typeface="Times New Roman" panose="02020603050405020304" pitchFamily="18" charset="0"/>
                <a:ea typeface="Times New Roman" panose="02020603050405020304" pitchFamily="18" charset="0"/>
                <a:cs typeface="Times New Roman" panose="02020603050405020304" pitchFamily="18" charset="0"/>
              </a:rPr>
              <a:t>#1 </a:t>
            </a:r>
            <a:r>
              <a:rPr lang="en-US" u="sng" dirty="0">
                <a:hlinkClick r:id="rId2"/>
              </a:rPr>
              <a:t>Design Azure Resource Manager (ARM) networking (5–10%)</a:t>
            </a:r>
            <a:endParaRPr lang="en-US" dirty="0"/>
          </a:p>
        </p:txBody>
      </p:sp>
      <p:sp>
        <p:nvSpPr>
          <p:cNvPr id="5" name="Content Placeholder 4"/>
          <p:cNvSpPr>
            <a:spLocks noGrp="1"/>
          </p:cNvSpPr>
          <p:nvPr>
            <p:ph sz="half" idx="1"/>
          </p:nvPr>
        </p:nvSpPr>
        <p:spPr>
          <a:xfrm>
            <a:off x="239849" y="1516288"/>
            <a:ext cx="5699760" cy="5279217"/>
          </a:xfrm>
        </p:spPr>
        <p:txBody>
          <a:bodyPr>
            <a:normAutofit/>
          </a:bodyPr>
          <a:lstStyle/>
          <a:p>
            <a:pPr marL="0" indent="0">
              <a:lnSpc>
                <a:spcPct val="107000"/>
              </a:lnSpc>
              <a:buSzPts val="1000"/>
              <a:buNone/>
              <a:tabLst>
                <a:tab pos="228600" algn="l"/>
              </a:tabLst>
            </a:pPr>
            <a:r>
              <a:rPr lang="en-US" sz="2000" b="1" dirty="0">
                <a:latin typeface="Calibri" panose="020F0502020204030204" pitchFamily="34" charset="0"/>
                <a:ea typeface="Calibri" panose="020F0502020204030204" pitchFamily="34" charset="0"/>
                <a:cs typeface="Times New Roman" panose="02020603050405020304" pitchFamily="18" charset="0"/>
              </a:rPr>
              <a:t>1. Design Azure virtual networks - Extend on-premises</a:t>
            </a:r>
          </a:p>
          <a:p>
            <a:pPr marL="457200" lvl="1" indent="0">
              <a:lnSpc>
                <a:spcPct val="120000"/>
              </a:lnSpc>
              <a:spcAft>
                <a:spcPts val="600"/>
              </a:spcAft>
              <a:buSzPts val="1000"/>
              <a:buNone/>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Leverage Azure networking services: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Implement load balancing using Azure Load Balancer and Azure Traffic Manager</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Define DNS, DHCP, and IP addressing configuration</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Define static IP reservations</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Apply Network Security Groups (NSGs) and User Defined Routes (UDRs);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Deploy Azure Application Gateway</a:t>
            </a:r>
          </a:p>
          <a:p>
            <a:pPr lvl="1">
              <a:lnSpc>
                <a:spcPct val="120000"/>
              </a:lnSpc>
              <a:spcAft>
                <a:spcPts val="600"/>
              </a:spcAft>
              <a:buSzPts val="1000"/>
              <a:buFont typeface="Wingdings" panose="05000000000000000000" pitchFamily="2" charset="2"/>
              <a:buChar char="q"/>
              <a:tabLst>
                <a:tab pos="685800" algn="l"/>
              </a:tabLst>
            </a:pP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p:cNvSpPr>
            <a:spLocks noGrp="1"/>
          </p:cNvSpPr>
          <p:nvPr>
            <p:ph sz="half" idx="2"/>
          </p:nvPr>
        </p:nvSpPr>
        <p:spPr>
          <a:xfrm>
            <a:off x="6369413" y="1516287"/>
            <a:ext cx="5699760" cy="4968875"/>
          </a:xfrm>
        </p:spPr>
        <p:txBody>
          <a:bodyPr>
            <a:normAutofit/>
          </a:bodyPr>
          <a:lstStyle/>
          <a:p>
            <a:pPr marL="0" lvl="1" indent="0">
              <a:lnSpc>
                <a:spcPct val="107000"/>
              </a:lnSpc>
              <a:spcBef>
                <a:spcPts val="1000"/>
              </a:spcBef>
              <a:buSzPts val="1000"/>
              <a:buNone/>
              <a:tabLst>
                <a:tab pos="228600" algn="l"/>
              </a:tabLst>
            </a:pPr>
            <a:r>
              <a:rPr lang="en-US" sz="2000" b="1" dirty="0">
                <a:latin typeface="Calibri" panose="020F0502020204030204" pitchFamily="34" charset="0"/>
                <a:ea typeface="Calibri" panose="020F0502020204030204" pitchFamily="34" charset="0"/>
                <a:cs typeface="Times New Roman" panose="02020603050405020304" pitchFamily="18" charset="0"/>
              </a:rPr>
              <a:t>2. Describe Azure VPN and Express Route architecture and design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Describe Azure point-to-site (P2S) and site-to-site (S2S) VPN </a:t>
            </a:r>
          </a:p>
          <a:p>
            <a:pPr lvl="1">
              <a:lnSpc>
                <a:spcPct val="120000"/>
              </a:lnSpc>
              <a:spcAft>
                <a:spcPts val="600"/>
              </a:spcAft>
              <a:buSzPts val="1000"/>
              <a:buFont typeface="Wingdings" panose="05000000000000000000" pitchFamily="2" charset="2"/>
              <a:buChar char="q"/>
              <a:tabLst>
                <a:tab pos="685800" algn="l"/>
              </a:tabLst>
            </a:pPr>
            <a:r>
              <a:rPr lang="en-US" sz="1400" dirty="0">
                <a:latin typeface="Calibri" panose="020F0502020204030204" pitchFamily="34" charset="0"/>
                <a:ea typeface="Calibri" panose="020F0502020204030204" pitchFamily="34" charset="0"/>
                <a:cs typeface="Times New Roman" panose="02020603050405020304" pitchFamily="18" charset="0"/>
              </a:rPr>
              <a:t>Leverage Azure VPN and ExpressRoute in network architecture</a:t>
            </a:r>
          </a:p>
          <a:p>
            <a:pPr marL="0" indent="0">
              <a:lnSpc>
                <a:spcPct val="107000"/>
              </a:lnSpc>
              <a:buSzPts val="1000"/>
              <a:buNone/>
              <a:tabLst>
                <a:tab pos="228600" algn="l"/>
              </a:tabLst>
            </a:pPr>
            <a:endParaRPr lang="en-US" altLang="en-US" sz="1600" strike="sngStrike" dirty="0">
              <a:solidFill>
                <a:schemeClr val="bg1">
                  <a:lumMod val="65000"/>
                </a:schemeClr>
              </a:solidFill>
              <a:latin typeface="Arial" panose="020B0604020202020204" pitchFamily="34" charset="0"/>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29311404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You've got an Azure </a:t>
            </a:r>
            <a:r>
              <a:rPr lang="en-US" dirty="0" err="1"/>
              <a:t>Vnet</a:t>
            </a:r>
            <a:r>
              <a:rPr lang="en-US" dirty="0"/>
              <a:t> in Europe and one in North America. What is the most cost effective way to connect these </a:t>
            </a:r>
            <a:r>
              <a:rPr lang="en-US" dirty="0" err="1"/>
              <a:t>vnets</a:t>
            </a:r>
            <a:r>
              <a:rPr lang="en-US" dirty="0"/>
              <a:t> so they can communicate securely?</a:t>
            </a:r>
          </a:p>
        </p:txBody>
      </p:sp>
      <p:sp>
        <p:nvSpPr>
          <p:cNvPr id="5" name="Content Placeholder 4"/>
          <p:cNvSpPr>
            <a:spLocks noGrp="1"/>
          </p:cNvSpPr>
          <p:nvPr>
            <p:ph idx="1"/>
          </p:nvPr>
        </p:nvSpPr>
        <p:spPr/>
        <p:txBody>
          <a:bodyPr/>
          <a:lstStyle/>
          <a:p>
            <a:r>
              <a:rPr lang="en-US" dirty="0" err="1"/>
              <a:t>Vnet</a:t>
            </a:r>
            <a:r>
              <a:rPr lang="en-US" dirty="0"/>
              <a:t> Peering</a:t>
            </a:r>
          </a:p>
          <a:p>
            <a:r>
              <a:rPr lang="en-US" dirty="0" err="1"/>
              <a:t>Vnet</a:t>
            </a:r>
            <a:r>
              <a:rPr lang="en-US" dirty="0"/>
              <a:t>-to-</a:t>
            </a:r>
            <a:r>
              <a:rPr lang="en-US" dirty="0" err="1"/>
              <a:t>Vnet</a:t>
            </a:r>
            <a:r>
              <a:rPr lang="en-US" dirty="0"/>
              <a:t> Connection</a:t>
            </a:r>
          </a:p>
          <a:p>
            <a:r>
              <a:rPr lang="en-US" dirty="0"/>
              <a:t>ExpressRoute</a:t>
            </a:r>
          </a:p>
          <a:p>
            <a:r>
              <a:rPr lang="en-US" dirty="0"/>
              <a:t>Connect through on-</a:t>
            </a:r>
            <a:r>
              <a:rPr lang="en-US" dirty="0" err="1"/>
              <a:t>prem</a:t>
            </a:r>
            <a:r>
              <a:rPr lang="en-US" dirty="0"/>
              <a:t> with VPNs</a:t>
            </a:r>
          </a:p>
          <a:p>
            <a:endParaRPr lang="en-US" dirty="0"/>
          </a:p>
        </p:txBody>
      </p:sp>
    </p:spTree>
    <p:extLst>
      <p:ext uri="{BB962C8B-B14F-4D97-AF65-F5344CB8AC3E}">
        <p14:creationId xmlns:p14="http://schemas.microsoft.com/office/powerpoint/2010/main" val="3696423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You've got an Azure </a:t>
            </a:r>
            <a:r>
              <a:rPr lang="en-US" dirty="0" err="1"/>
              <a:t>Vnet</a:t>
            </a:r>
            <a:r>
              <a:rPr lang="en-US" dirty="0"/>
              <a:t> in Europe and one in North America. What is the most cost effective way to connect these </a:t>
            </a:r>
            <a:r>
              <a:rPr lang="en-US" dirty="0" err="1"/>
              <a:t>vnets</a:t>
            </a:r>
            <a:r>
              <a:rPr lang="en-US" dirty="0"/>
              <a:t> so they can communicate securely?</a:t>
            </a:r>
          </a:p>
        </p:txBody>
      </p:sp>
      <p:sp>
        <p:nvSpPr>
          <p:cNvPr id="5" name="Content Placeholder 4"/>
          <p:cNvSpPr>
            <a:spLocks noGrp="1"/>
          </p:cNvSpPr>
          <p:nvPr>
            <p:ph idx="1"/>
          </p:nvPr>
        </p:nvSpPr>
        <p:spPr/>
        <p:txBody>
          <a:bodyPr/>
          <a:lstStyle/>
          <a:p>
            <a:r>
              <a:rPr lang="en-US" dirty="0" err="1"/>
              <a:t>Vnet</a:t>
            </a:r>
            <a:r>
              <a:rPr lang="en-US" dirty="0"/>
              <a:t> Peering</a:t>
            </a:r>
          </a:p>
          <a:p>
            <a:r>
              <a:rPr lang="en-US" b="1" dirty="0" err="1">
                <a:solidFill>
                  <a:srgbClr val="00B050"/>
                </a:solidFill>
              </a:rPr>
              <a:t>Vnet</a:t>
            </a:r>
            <a:r>
              <a:rPr lang="en-US" b="1" dirty="0">
                <a:solidFill>
                  <a:srgbClr val="00B050"/>
                </a:solidFill>
              </a:rPr>
              <a:t>-to-</a:t>
            </a:r>
            <a:r>
              <a:rPr lang="en-US" b="1" dirty="0" err="1">
                <a:solidFill>
                  <a:srgbClr val="00B050"/>
                </a:solidFill>
              </a:rPr>
              <a:t>Vnet</a:t>
            </a:r>
            <a:r>
              <a:rPr lang="en-US" b="1" dirty="0">
                <a:solidFill>
                  <a:srgbClr val="00B050"/>
                </a:solidFill>
              </a:rPr>
              <a:t> Connection</a:t>
            </a:r>
          </a:p>
          <a:p>
            <a:r>
              <a:rPr lang="en-US" dirty="0"/>
              <a:t>ExpressRoute</a:t>
            </a:r>
          </a:p>
          <a:p>
            <a:r>
              <a:rPr lang="en-US" dirty="0"/>
              <a:t>Connect through on-</a:t>
            </a:r>
            <a:r>
              <a:rPr lang="en-US" dirty="0" err="1"/>
              <a:t>prem</a:t>
            </a:r>
            <a:r>
              <a:rPr lang="en-US" dirty="0"/>
              <a:t> with VPNs</a:t>
            </a:r>
          </a:p>
          <a:p>
            <a:endParaRPr lang="en-US" dirty="0"/>
          </a:p>
        </p:txBody>
      </p:sp>
    </p:spTree>
    <p:extLst>
      <p:ext uri="{BB962C8B-B14F-4D97-AF65-F5344CB8AC3E}">
        <p14:creationId xmlns:p14="http://schemas.microsoft.com/office/powerpoint/2010/main" val="22916083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When adding a new VM to a load balancer, what must I do?</a:t>
            </a:r>
          </a:p>
        </p:txBody>
      </p:sp>
      <p:sp>
        <p:nvSpPr>
          <p:cNvPr id="5" name="Content Placeholder 4"/>
          <p:cNvSpPr>
            <a:spLocks noGrp="1"/>
          </p:cNvSpPr>
          <p:nvPr>
            <p:ph idx="1"/>
          </p:nvPr>
        </p:nvSpPr>
        <p:spPr/>
        <p:txBody>
          <a:bodyPr/>
          <a:lstStyle/>
          <a:p>
            <a:r>
              <a:rPr lang="en-US" dirty="0"/>
              <a:t>Update the Load Balancer's backend pool.</a:t>
            </a:r>
          </a:p>
          <a:p>
            <a:r>
              <a:rPr lang="en-US" dirty="0"/>
              <a:t>Update the Load Balancer's distribution mode.</a:t>
            </a:r>
          </a:p>
          <a:p>
            <a:r>
              <a:rPr lang="en-US" dirty="0"/>
              <a:t>Restart the Load Balancer</a:t>
            </a:r>
          </a:p>
          <a:p>
            <a:r>
              <a:rPr lang="en-US" dirty="0"/>
              <a:t>Add a new Load Balancer Probe.</a:t>
            </a:r>
          </a:p>
          <a:p>
            <a:endParaRPr lang="en-US" dirty="0"/>
          </a:p>
        </p:txBody>
      </p:sp>
    </p:spTree>
    <p:extLst>
      <p:ext uri="{BB962C8B-B14F-4D97-AF65-F5344CB8AC3E}">
        <p14:creationId xmlns:p14="http://schemas.microsoft.com/office/powerpoint/2010/main" val="37821771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When adding a new VM to a load balancer, what must I do?</a:t>
            </a:r>
          </a:p>
        </p:txBody>
      </p:sp>
      <p:sp>
        <p:nvSpPr>
          <p:cNvPr id="5" name="Content Placeholder 4"/>
          <p:cNvSpPr>
            <a:spLocks noGrp="1"/>
          </p:cNvSpPr>
          <p:nvPr>
            <p:ph idx="1"/>
          </p:nvPr>
        </p:nvSpPr>
        <p:spPr/>
        <p:txBody>
          <a:bodyPr/>
          <a:lstStyle/>
          <a:p>
            <a:r>
              <a:rPr lang="en-US" b="1" dirty="0">
                <a:solidFill>
                  <a:srgbClr val="00B050"/>
                </a:solidFill>
              </a:rPr>
              <a:t>Update the Load Balancer's backend pool.</a:t>
            </a:r>
          </a:p>
          <a:p>
            <a:r>
              <a:rPr lang="en-US" dirty="0"/>
              <a:t>Update the Load Balancer's distribution mode.</a:t>
            </a:r>
          </a:p>
          <a:p>
            <a:r>
              <a:rPr lang="en-US" dirty="0"/>
              <a:t>Restart the Load Balancer</a:t>
            </a:r>
          </a:p>
          <a:p>
            <a:r>
              <a:rPr lang="en-US" dirty="0"/>
              <a:t>Add a new Load Balancer Probe.</a:t>
            </a:r>
          </a:p>
          <a:p>
            <a:endParaRPr lang="en-US" dirty="0"/>
          </a:p>
        </p:txBody>
      </p:sp>
    </p:spTree>
    <p:extLst>
      <p:ext uri="{BB962C8B-B14F-4D97-AF65-F5344CB8AC3E}">
        <p14:creationId xmlns:p14="http://schemas.microsoft.com/office/powerpoint/2010/main" val="2123189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have 25 IIS websites that I want to host in Azure. Each has a separate domain. Some require https and some require cookie based session affinity. At a minimum, what will I need?</a:t>
            </a:r>
          </a:p>
        </p:txBody>
      </p:sp>
      <p:sp>
        <p:nvSpPr>
          <p:cNvPr id="5" name="Content Placeholder 4"/>
          <p:cNvSpPr>
            <a:spLocks noGrp="1"/>
          </p:cNvSpPr>
          <p:nvPr>
            <p:ph idx="1"/>
          </p:nvPr>
        </p:nvSpPr>
        <p:spPr/>
        <p:txBody>
          <a:bodyPr/>
          <a:lstStyle/>
          <a:p>
            <a:r>
              <a:rPr lang="en-US" dirty="0"/>
              <a:t>2 Public IP Addresses</a:t>
            </a:r>
          </a:p>
          <a:p>
            <a:r>
              <a:rPr lang="en-US" dirty="0"/>
              <a:t>25 Application Gateways</a:t>
            </a:r>
          </a:p>
          <a:p>
            <a:r>
              <a:rPr lang="en-US" dirty="0"/>
              <a:t>25 Application Gateway Instances</a:t>
            </a:r>
          </a:p>
          <a:p>
            <a:r>
              <a:rPr lang="en-US" dirty="0"/>
              <a:t>2 Application Gateways</a:t>
            </a:r>
          </a:p>
          <a:p>
            <a:r>
              <a:rPr lang="en-US" dirty="0"/>
              <a:t>25 Public IP Addresses</a:t>
            </a:r>
          </a:p>
        </p:txBody>
      </p:sp>
    </p:spTree>
    <p:extLst>
      <p:ext uri="{BB962C8B-B14F-4D97-AF65-F5344CB8AC3E}">
        <p14:creationId xmlns:p14="http://schemas.microsoft.com/office/powerpoint/2010/main" val="788496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I have 25 IIS websites that I want to host in Azure. Each has a separate domain. Some require https and some require cookie based session affinity. At a minimum, what will I need?</a:t>
            </a:r>
          </a:p>
        </p:txBody>
      </p:sp>
      <p:sp>
        <p:nvSpPr>
          <p:cNvPr id="5" name="Content Placeholder 4"/>
          <p:cNvSpPr>
            <a:spLocks noGrp="1"/>
          </p:cNvSpPr>
          <p:nvPr>
            <p:ph idx="1"/>
          </p:nvPr>
        </p:nvSpPr>
        <p:spPr/>
        <p:txBody>
          <a:bodyPr/>
          <a:lstStyle/>
          <a:p>
            <a:r>
              <a:rPr lang="en-US" dirty="0"/>
              <a:t>2 Public IP Addresses</a:t>
            </a:r>
          </a:p>
          <a:p>
            <a:r>
              <a:rPr lang="en-US" dirty="0"/>
              <a:t>25 Application Gateways</a:t>
            </a:r>
          </a:p>
          <a:p>
            <a:r>
              <a:rPr lang="en-US" dirty="0"/>
              <a:t>25 Application Gateway Instances</a:t>
            </a:r>
          </a:p>
          <a:p>
            <a:r>
              <a:rPr lang="en-US" b="1" dirty="0">
                <a:solidFill>
                  <a:srgbClr val="00B050"/>
                </a:solidFill>
              </a:rPr>
              <a:t>2 Application Gateways</a:t>
            </a:r>
          </a:p>
          <a:p>
            <a:r>
              <a:rPr lang="en-US" dirty="0"/>
              <a:t>25 Public IP Addresses</a:t>
            </a:r>
          </a:p>
        </p:txBody>
      </p:sp>
    </p:spTree>
    <p:extLst>
      <p:ext uri="{BB962C8B-B14F-4D97-AF65-F5344CB8AC3E}">
        <p14:creationId xmlns:p14="http://schemas.microsoft.com/office/powerpoint/2010/main" val="38646791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 have VMs in 2 Azure </a:t>
            </a:r>
            <a:r>
              <a:rPr lang="en-US" dirty="0" err="1"/>
              <a:t>Vnets</a:t>
            </a:r>
            <a:r>
              <a:rPr lang="en-US" dirty="0"/>
              <a:t> that need to communicate via name resolution. What can I use?</a:t>
            </a:r>
          </a:p>
        </p:txBody>
      </p:sp>
      <p:sp>
        <p:nvSpPr>
          <p:cNvPr id="5" name="Content Placeholder 4"/>
          <p:cNvSpPr>
            <a:spLocks noGrp="1"/>
          </p:cNvSpPr>
          <p:nvPr>
            <p:ph idx="1"/>
          </p:nvPr>
        </p:nvSpPr>
        <p:spPr/>
        <p:txBody>
          <a:bodyPr/>
          <a:lstStyle/>
          <a:p>
            <a:r>
              <a:rPr lang="en-US" dirty="0"/>
              <a:t>Azure’s Built In Private DNS</a:t>
            </a:r>
          </a:p>
          <a:p>
            <a:r>
              <a:rPr lang="en-US" dirty="0"/>
              <a:t>The Azure DNS Service</a:t>
            </a:r>
          </a:p>
          <a:p>
            <a:r>
              <a:rPr lang="en-US" dirty="0"/>
              <a:t>My own Azure based DNS servers</a:t>
            </a:r>
          </a:p>
          <a:p>
            <a:r>
              <a:rPr lang="en-US" dirty="0"/>
              <a:t>My on-premises Domain Controllers</a:t>
            </a:r>
          </a:p>
        </p:txBody>
      </p:sp>
    </p:spTree>
    <p:extLst>
      <p:ext uri="{BB962C8B-B14F-4D97-AF65-F5344CB8AC3E}">
        <p14:creationId xmlns:p14="http://schemas.microsoft.com/office/powerpoint/2010/main" val="1526609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I have VMs in 2 Azure </a:t>
            </a:r>
            <a:r>
              <a:rPr lang="en-US" dirty="0" err="1"/>
              <a:t>Vnets</a:t>
            </a:r>
            <a:r>
              <a:rPr lang="en-US" dirty="0"/>
              <a:t> that need to communicate via name resolution. What can I use?</a:t>
            </a:r>
          </a:p>
        </p:txBody>
      </p:sp>
      <p:sp>
        <p:nvSpPr>
          <p:cNvPr id="5" name="Content Placeholder 4"/>
          <p:cNvSpPr>
            <a:spLocks noGrp="1"/>
          </p:cNvSpPr>
          <p:nvPr>
            <p:ph idx="1"/>
          </p:nvPr>
        </p:nvSpPr>
        <p:spPr/>
        <p:txBody>
          <a:bodyPr/>
          <a:lstStyle/>
          <a:p>
            <a:r>
              <a:rPr lang="en-US" dirty="0"/>
              <a:t>Azure’s Built In Private DNS</a:t>
            </a:r>
          </a:p>
          <a:p>
            <a:r>
              <a:rPr lang="en-US" dirty="0"/>
              <a:t>The Azure DNS Service</a:t>
            </a:r>
          </a:p>
          <a:p>
            <a:r>
              <a:rPr lang="en-US" b="1" dirty="0">
                <a:solidFill>
                  <a:srgbClr val="00B050"/>
                </a:solidFill>
              </a:rPr>
              <a:t>My own Azure based DNS servers</a:t>
            </a:r>
          </a:p>
          <a:p>
            <a:r>
              <a:rPr lang="en-US" dirty="0"/>
              <a:t>My on-premises Domain Controllers</a:t>
            </a:r>
          </a:p>
        </p:txBody>
      </p:sp>
    </p:spTree>
    <p:extLst>
      <p:ext uri="{BB962C8B-B14F-4D97-AF65-F5344CB8AC3E}">
        <p14:creationId xmlns:p14="http://schemas.microsoft.com/office/powerpoint/2010/main" val="14072108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Clients outside of Azure access my VM by IP address. I’ve maxed out my static Public IP addresses for the subscription and I occasionally need to turn the VM off. What is the most cost effective alternative?</a:t>
            </a:r>
          </a:p>
        </p:txBody>
      </p:sp>
      <p:sp>
        <p:nvSpPr>
          <p:cNvPr id="5" name="Content Placeholder 4"/>
          <p:cNvSpPr>
            <a:spLocks noGrp="1"/>
          </p:cNvSpPr>
          <p:nvPr>
            <p:ph idx="1"/>
          </p:nvPr>
        </p:nvSpPr>
        <p:spPr/>
        <p:txBody>
          <a:bodyPr/>
          <a:lstStyle/>
          <a:p>
            <a:r>
              <a:rPr lang="en-US" dirty="0"/>
              <a:t>Private Static IP address and a Dynamic Public IP address</a:t>
            </a:r>
          </a:p>
          <a:p>
            <a:r>
              <a:rPr lang="en-US" dirty="0"/>
              <a:t>Application Gateway with Dynamic Public IP address</a:t>
            </a:r>
          </a:p>
          <a:p>
            <a:r>
              <a:rPr lang="en-US" dirty="0"/>
              <a:t>VPN with a Dynamic Public IP address</a:t>
            </a:r>
          </a:p>
          <a:p>
            <a:r>
              <a:rPr lang="en-US" dirty="0"/>
              <a:t>Load Balancer with Dynamic Public IP address</a:t>
            </a:r>
          </a:p>
          <a:p>
            <a:r>
              <a:rPr lang="en-US" dirty="0"/>
              <a:t>Never turn off the VM</a:t>
            </a:r>
          </a:p>
        </p:txBody>
      </p:sp>
    </p:spTree>
    <p:extLst>
      <p:ext uri="{BB962C8B-B14F-4D97-AF65-F5344CB8AC3E}">
        <p14:creationId xmlns:p14="http://schemas.microsoft.com/office/powerpoint/2010/main" val="24856692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Clients outside of Azure access my VM by IP address. I’ve maxed out my static Public IP addresses for the subscription and I occasionally need to turn the VM off. What is the most cost effective alternative?</a:t>
            </a:r>
          </a:p>
        </p:txBody>
      </p:sp>
      <p:sp>
        <p:nvSpPr>
          <p:cNvPr id="5" name="Content Placeholder 4"/>
          <p:cNvSpPr>
            <a:spLocks noGrp="1"/>
          </p:cNvSpPr>
          <p:nvPr>
            <p:ph idx="1"/>
          </p:nvPr>
        </p:nvSpPr>
        <p:spPr/>
        <p:txBody>
          <a:bodyPr/>
          <a:lstStyle/>
          <a:p>
            <a:r>
              <a:rPr lang="en-US" dirty="0"/>
              <a:t>Private Static IP address and a Dynamic Public IP address</a:t>
            </a:r>
          </a:p>
          <a:p>
            <a:r>
              <a:rPr lang="en-US" dirty="0"/>
              <a:t>Application Gateway with Dynamic Public IP address</a:t>
            </a:r>
          </a:p>
          <a:p>
            <a:r>
              <a:rPr lang="en-US" dirty="0"/>
              <a:t>VPN with a Dynamic Public IP address</a:t>
            </a:r>
          </a:p>
          <a:p>
            <a:r>
              <a:rPr lang="en-US" b="1" dirty="0">
                <a:solidFill>
                  <a:srgbClr val="00B050"/>
                </a:solidFill>
              </a:rPr>
              <a:t>Load Balancer with Dynamic Public IP address</a:t>
            </a:r>
          </a:p>
          <a:p>
            <a:r>
              <a:rPr lang="en-US" dirty="0"/>
              <a:t>Never turn off the VM</a:t>
            </a:r>
          </a:p>
        </p:txBody>
      </p:sp>
    </p:spTree>
    <p:extLst>
      <p:ext uri="{BB962C8B-B14F-4D97-AF65-F5344CB8AC3E}">
        <p14:creationId xmlns:p14="http://schemas.microsoft.com/office/powerpoint/2010/main" val="1422895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Virtual Networks</a:t>
            </a:r>
          </a:p>
        </p:txBody>
      </p:sp>
      <p:sp>
        <p:nvSpPr>
          <p:cNvPr id="3" name="Content Placeholder 2"/>
          <p:cNvSpPr>
            <a:spLocks noGrp="1"/>
          </p:cNvSpPr>
          <p:nvPr>
            <p:ph idx="1"/>
          </p:nvPr>
        </p:nvSpPr>
        <p:spPr/>
        <p:txBody>
          <a:bodyPr>
            <a:normAutofit fontScale="55000" lnSpcReduction="20000"/>
          </a:bodyPr>
          <a:lstStyle/>
          <a:p>
            <a:r>
              <a:rPr lang="en-US" dirty="0"/>
              <a:t>Isolated</a:t>
            </a:r>
          </a:p>
          <a:p>
            <a:r>
              <a:rPr lang="en-US" dirty="0"/>
              <a:t>50/500 Virtual Networks per Region per Subscription</a:t>
            </a:r>
          </a:p>
          <a:p>
            <a:r>
              <a:rPr lang="en-US" dirty="0"/>
              <a:t>Up to 500K Concurrent TCP connections per VM</a:t>
            </a:r>
          </a:p>
          <a:p>
            <a:r>
              <a:rPr lang="en-US" dirty="0"/>
              <a:t>Up to 1000 Subnets. Special: </a:t>
            </a:r>
            <a:r>
              <a:rPr lang="en-US" dirty="0" err="1"/>
              <a:t>GatewaySubnet</a:t>
            </a:r>
            <a:endParaRPr lang="en-US" dirty="0"/>
          </a:p>
          <a:p>
            <a:r>
              <a:rPr lang="en-US" dirty="0"/>
              <a:t>300/10,000 NICs per region per sub</a:t>
            </a:r>
          </a:p>
          <a:p>
            <a:r>
              <a:rPr lang="en-US" dirty="0"/>
              <a:t>Internet Connected by default</a:t>
            </a:r>
          </a:p>
          <a:p>
            <a:r>
              <a:rPr lang="en-US" dirty="0"/>
              <a:t>Connectivity – to each other via Peering, or to on-</a:t>
            </a:r>
            <a:r>
              <a:rPr lang="en-US" dirty="0" err="1"/>
              <a:t>prem</a:t>
            </a:r>
            <a:r>
              <a:rPr lang="en-US" dirty="0"/>
              <a:t> via VPN, ExpressRoute</a:t>
            </a:r>
          </a:p>
          <a:p>
            <a:r>
              <a:rPr lang="en-US" dirty="0"/>
              <a:t>Bound to a single region</a:t>
            </a:r>
          </a:p>
          <a:p>
            <a:r>
              <a:rPr lang="en-US" dirty="0"/>
              <a:t>Use Public IP address Ranges and Private IP Address ranges</a:t>
            </a:r>
          </a:p>
          <a:p>
            <a:r>
              <a:rPr lang="en-US" dirty="0"/>
              <a:t>Some IP address Ranges are not allowed:</a:t>
            </a:r>
          </a:p>
          <a:p>
            <a:pPr lvl="1"/>
            <a:r>
              <a:rPr lang="en-US" dirty="0"/>
              <a:t>224.0.0.0/4 (Multicast)</a:t>
            </a:r>
          </a:p>
          <a:p>
            <a:pPr lvl="1"/>
            <a:r>
              <a:rPr lang="en-US" dirty="0"/>
              <a:t>255.255.255.255/32 (Broadcast)</a:t>
            </a:r>
          </a:p>
          <a:p>
            <a:pPr lvl="1"/>
            <a:r>
              <a:rPr lang="en-US" dirty="0"/>
              <a:t>127.0.0.0/8 (loopback)</a:t>
            </a:r>
          </a:p>
          <a:p>
            <a:pPr lvl="1"/>
            <a:r>
              <a:rPr lang="en-US" dirty="0"/>
              <a:t>169.254.0.0/16 (link-local)</a:t>
            </a:r>
          </a:p>
          <a:p>
            <a:pPr lvl="1"/>
            <a:r>
              <a:rPr lang="en-US" dirty="0"/>
              <a:t>168.63.129.16/32 (Internal DNS)</a:t>
            </a:r>
          </a:p>
          <a:p>
            <a:pPr lvl="1"/>
            <a:r>
              <a:rPr lang="en-US" dirty="0">
                <a:hlinkClick r:id="rId2"/>
              </a:rPr>
              <a:t>https://docs.microsoft.com/en-us/azure/virtual-network/virtual-networks-public-ip-within-vnet</a:t>
            </a:r>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13733617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Labs</a:t>
            </a:r>
          </a:p>
        </p:txBody>
      </p:sp>
      <p:sp>
        <p:nvSpPr>
          <p:cNvPr id="3" name="Subtitle 2"/>
          <p:cNvSpPr>
            <a:spLocks noGrp="1"/>
          </p:cNvSpPr>
          <p:nvPr>
            <p:ph type="subTitle" idx="1"/>
          </p:nvPr>
        </p:nvSpPr>
        <p:spPr/>
        <p:txBody>
          <a:bodyPr/>
          <a:lstStyle/>
          <a:p>
            <a:r>
              <a:rPr lang="en-US" dirty="0">
                <a:hlinkClick r:id="rId2"/>
              </a:rPr>
              <a:t>https://github.com/michaelsrichter/70534ExamPrep</a:t>
            </a:r>
            <a:endParaRPr lang="en-US" dirty="0"/>
          </a:p>
          <a:p>
            <a:endParaRPr lang="en-US" dirty="0"/>
          </a:p>
        </p:txBody>
      </p:sp>
    </p:spTree>
    <p:extLst>
      <p:ext uri="{BB962C8B-B14F-4D97-AF65-F5344CB8AC3E}">
        <p14:creationId xmlns:p14="http://schemas.microsoft.com/office/powerpoint/2010/main" val="454943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Azure Resource Manager (ARM) networking</a:t>
            </a:r>
          </a:p>
        </p:txBody>
      </p:sp>
      <p:sp>
        <p:nvSpPr>
          <p:cNvPr id="3" name="Content Placeholder 2"/>
          <p:cNvSpPr>
            <a:spLocks noGrp="1"/>
          </p:cNvSpPr>
          <p:nvPr>
            <p:ph idx="1"/>
          </p:nvPr>
        </p:nvSpPr>
        <p:spPr/>
        <p:txBody>
          <a:bodyPr numCol="2">
            <a:normAutofit/>
          </a:bodyPr>
          <a:lstStyle/>
          <a:p>
            <a:r>
              <a:rPr lang="en-US" dirty="0"/>
              <a:t>Networking</a:t>
            </a:r>
          </a:p>
          <a:p>
            <a:pPr lvl="1"/>
            <a:r>
              <a:rPr lang="en-US" dirty="0"/>
              <a:t>Virtual Networks</a:t>
            </a:r>
          </a:p>
          <a:p>
            <a:pPr lvl="1"/>
            <a:r>
              <a:rPr lang="en-US" dirty="0"/>
              <a:t>Network Security Groups</a:t>
            </a:r>
          </a:p>
          <a:p>
            <a:r>
              <a:rPr lang="en-US" dirty="0"/>
              <a:t>Hybrid: </a:t>
            </a:r>
          </a:p>
          <a:p>
            <a:pPr lvl="1"/>
            <a:r>
              <a:rPr lang="en-US" dirty="0"/>
              <a:t>Extend on-premises</a:t>
            </a:r>
          </a:p>
          <a:p>
            <a:pPr lvl="1"/>
            <a:r>
              <a:rPr lang="en-US" dirty="0"/>
              <a:t>VPN</a:t>
            </a:r>
          </a:p>
          <a:p>
            <a:pPr lvl="2"/>
            <a:r>
              <a:rPr lang="en-US" dirty="0"/>
              <a:t>Point-to-Site</a:t>
            </a:r>
          </a:p>
          <a:p>
            <a:pPr lvl="2"/>
            <a:r>
              <a:rPr lang="en-US" dirty="0"/>
              <a:t>Site-to-Site</a:t>
            </a:r>
          </a:p>
          <a:p>
            <a:pPr lvl="2"/>
            <a:r>
              <a:rPr lang="en-US" dirty="0"/>
              <a:t>ExpressRoute</a:t>
            </a:r>
          </a:p>
          <a:p>
            <a:pPr lvl="2"/>
            <a:endParaRPr lang="en-US" dirty="0"/>
          </a:p>
          <a:p>
            <a:pPr lvl="2"/>
            <a:endParaRPr lang="en-US" dirty="0"/>
          </a:p>
          <a:p>
            <a:r>
              <a:rPr lang="en-US" dirty="0"/>
              <a:t>Networking Services:</a:t>
            </a:r>
          </a:p>
          <a:p>
            <a:pPr lvl="1"/>
            <a:r>
              <a:rPr lang="en-US" dirty="0"/>
              <a:t>Azure Load Balancer</a:t>
            </a:r>
          </a:p>
          <a:p>
            <a:pPr lvl="1"/>
            <a:r>
              <a:rPr lang="en-US" dirty="0"/>
              <a:t>Azure Application Gateway</a:t>
            </a:r>
          </a:p>
          <a:p>
            <a:pPr lvl="1"/>
            <a:r>
              <a:rPr lang="en-US" dirty="0"/>
              <a:t>Azure Traffic Manager</a:t>
            </a:r>
          </a:p>
          <a:p>
            <a:pPr lvl="1"/>
            <a:r>
              <a:rPr lang="en-US" dirty="0"/>
              <a:t>DNS</a:t>
            </a:r>
          </a:p>
          <a:p>
            <a:pPr lvl="1"/>
            <a:r>
              <a:rPr lang="en-US" dirty="0"/>
              <a:t>DHCP</a:t>
            </a:r>
          </a:p>
          <a:p>
            <a:pPr lvl="1"/>
            <a:r>
              <a:rPr lang="en-US" dirty="0"/>
              <a:t>IP Addresses</a:t>
            </a:r>
          </a:p>
          <a:p>
            <a:pPr lvl="1"/>
            <a:r>
              <a:rPr lang="en-US" dirty="0"/>
              <a:t>UDRs</a:t>
            </a:r>
          </a:p>
          <a:p>
            <a:endParaRPr lang="en-US" dirty="0"/>
          </a:p>
        </p:txBody>
      </p:sp>
    </p:spTree>
    <p:extLst>
      <p:ext uri="{BB962C8B-B14F-4D97-AF65-F5344CB8AC3E}">
        <p14:creationId xmlns:p14="http://schemas.microsoft.com/office/powerpoint/2010/main" val="198213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Virtual Networks</a:t>
            </a:r>
          </a:p>
        </p:txBody>
      </p:sp>
      <p:sp>
        <p:nvSpPr>
          <p:cNvPr id="3" name="Content Placeholder 2"/>
          <p:cNvSpPr>
            <a:spLocks noGrp="1"/>
          </p:cNvSpPr>
          <p:nvPr>
            <p:ph idx="1"/>
          </p:nvPr>
        </p:nvSpPr>
        <p:spPr/>
        <p:txBody>
          <a:bodyPr>
            <a:normAutofit fontScale="55000" lnSpcReduction="20000"/>
          </a:bodyPr>
          <a:lstStyle/>
          <a:p>
            <a:r>
              <a:rPr lang="en-US" dirty="0"/>
              <a:t>Isolated</a:t>
            </a:r>
          </a:p>
          <a:p>
            <a:r>
              <a:rPr lang="en-US" dirty="0"/>
              <a:t>50/500 Virtual Networks per Region per Subscription</a:t>
            </a:r>
          </a:p>
          <a:p>
            <a:r>
              <a:rPr lang="en-US" dirty="0"/>
              <a:t>Up to 500K Concurrent TCP connections per VM</a:t>
            </a:r>
          </a:p>
          <a:p>
            <a:r>
              <a:rPr lang="en-US" dirty="0"/>
              <a:t>Up to 1000 Subnets. Special: </a:t>
            </a:r>
            <a:r>
              <a:rPr lang="en-US" dirty="0" err="1"/>
              <a:t>GatewaySubnet</a:t>
            </a:r>
            <a:endParaRPr lang="en-US" dirty="0"/>
          </a:p>
          <a:p>
            <a:r>
              <a:rPr lang="en-US" dirty="0"/>
              <a:t>300/10,000 NICs per region per sub</a:t>
            </a:r>
          </a:p>
          <a:p>
            <a:r>
              <a:rPr lang="en-US" dirty="0"/>
              <a:t>Internet Connected by default</a:t>
            </a:r>
          </a:p>
          <a:p>
            <a:r>
              <a:rPr lang="en-US" dirty="0"/>
              <a:t>Connectivity – to each other via Peering, or to on-</a:t>
            </a:r>
            <a:r>
              <a:rPr lang="en-US" dirty="0" err="1"/>
              <a:t>prem</a:t>
            </a:r>
            <a:r>
              <a:rPr lang="en-US" dirty="0"/>
              <a:t> via VPN, ExpressRoute</a:t>
            </a:r>
          </a:p>
          <a:p>
            <a:r>
              <a:rPr lang="en-US" dirty="0"/>
              <a:t>Bound to a single region</a:t>
            </a:r>
          </a:p>
          <a:p>
            <a:r>
              <a:rPr lang="en-US" dirty="0"/>
              <a:t>Use Public IP address Ranges and Private IP Address ranges</a:t>
            </a:r>
          </a:p>
          <a:p>
            <a:r>
              <a:rPr lang="en-US" dirty="0"/>
              <a:t>Some IP address Ranges are not allowed:</a:t>
            </a:r>
          </a:p>
          <a:p>
            <a:pPr lvl="1"/>
            <a:r>
              <a:rPr lang="en-US" dirty="0"/>
              <a:t>224.0.0.0/4 (Multicast)</a:t>
            </a:r>
          </a:p>
          <a:p>
            <a:pPr lvl="1"/>
            <a:r>
              <a:rPr lang="en-US" dirty="0"/>
              <a:t>255.255.255.255/32 (Broadcast)</a:t>
            </a:r>
          </a:p>
          <a:p>
            <a:pPr lvl="1"/>
            <a:r>
              <a:rPr lang="en-US" dirty="0"/>
              <a:t>127.0.0.0/8 (loopback)</a:t>
            </a:r>
          </a:p>
          <a:p>
            <a:pPr lvl="1"/>
            <a:r>
              <a:rPr lang="en-US" dirty="0"/>
              <a:t>169.254.0.0/16 (link-local)</a:t>
            </a:r>
          </a:p>
          <a:p>
            <a:pPr lvl="1"/>
            <a:r>
              <a:rPr lang="en-US" dirty="0"/>
              <a:t>168.63.129.16/32 (Internal DNS)</a:t>
            </a:r>
          </a:p>
          <a:p>
            <a:pPr lvl="1"/>
            <a:r>
              <a:rPr lang="en-US" dirty="0">
                <a:hlinkClick r:id="rId2"/>
              </a:rPr>
              <a:t>https://docs.microsoft.com/en-us/azure/virtual-network/virtual-networks-public-ip-within-vnet</a:t>
            </a:r>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1150052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 Virtual Networks</a:t>
            </a:r>
          </a:p>
        </p:txBody>
      </p:sp>
      <p:sp>
        <p:nvSpPr>
          <p:cNvPr id="7" name="Text Placeholder 6"/>
          <p:cNvSpPr>
            <a:spLocks noGrp="1"/>
          </p:cNvSpPr>
          <p:nvPr>
            <p:ph type="body" idx="1"/>
          </p:nvPr>
        </p:nvSpPr>
        <p:spPr>
          <a:xfrm>
            <a:off x="839788" y="987484"/>
            <a:ext cx="5157787" cy="823912"/>
          </a:xfrm>
        </p:spPr>
        <p:txBody>
          <a:bodyPr/>
          <a:lstStyle/>
          <a:p>
            <a:r>
              <a:rPr lang="en-US" dirty="0" err="1"/>
              <a:t>VNet</a:t>
            </a:r>
            <a:r>
              <a:rPr lang="en-US" dirty="0"/>
              <a:t> properties</a:t>
            </a:r>
          </a:p>
        </p:txBody>
      </p:sp>
      <p:graphicFrame>
        <p:nvGraphicFramePr>
          <p:cNvPr id="11" name="Content Placeholder 10"/>
          <p:cNvGraphicFramePr>
            <a:graphicFrameLocks noGrp="1"/>
          </p:cNvGraphicFramePr>
          <p:nvPr>
            <p:ph sz="half" idx="2"/>
            <p:extLst>
              <p:ext uri="{D42A27DB-BD31-4B8C-83A1-F6EECF244321}">
                <p14:modId xmlns:p14="http://schemas.microsoft.com/office/powerpoint/2010/main" val="3596045041"/>
              </p:ext>
            </p:extLst>
          </p:nvPr>
        </p:nvGraphicFramePr>
        <p:xfrm>
          <a:off x="6097588" y="1841938"/>
          <a:ext cx="5968287" cy="5041329"/>
        </p:xfrm>
        <a:graphic>
          <a:graphicData uri="http://schemas.openxmlformats.org/drawingml/2006/table">
            <a:tbl>
              <a:tblPr/>
              <a:tblGrid>
                <a:gridCol w="1291184">
                  <a:extLst>
                    <a:ext uri="{9D8B030D-6E8A-4147-A177-3AD203B41FA5}">
                      <a16:colId xmlns:a16="http://schemas.microsoft.com/office/drawing/2014/main" val="3474514573"/>
                    </a:ext>
                  </a:extLst>
                </a:gridCol>
                <a:gridCol w="1902373">
                  <a:extLst>
                    <a:ext uri="{9D8B030D-6E8A-4147-A177-3AD203B41FA5}">
                      <a16:colId xmlns:a16="http://schemas.microsoft.com/office/drawing/2014/main" val="3191718317"/>
                    </a:ext>
                  </a:extLst>
                </a:gridCol>
                <a:gridCol w="2774730">
                  <a:extLst>
                    <a:ext uri="{9D8B030D-6E8A-4147-A177-3AD203B41FA5}">
                      <a16:colId xmlns:a16="http://schemas.microsoft.com/office/drawing/2014/main" val="3247430852"/>
                    </a:ext>
                  </a:extLst>
                </a:gridCol>
              </a:tblGrid>
              <a:tr h="332460">
                <a:tc>
                  <a:txBody>
                    <a:bodyPr/>
                    <a:lstStyle/>
                    <a:p>
                      <a:pPr marL="0" marR="0" fontAlgn="t">
                        <a:spcBef>
                          <a:spcPts val="0"/>
                        </a:spcBef>
                        <a:spcAft>
                          <a:spcPts val="0"/>
                        </a:spcAft>
                      </a:pPr>
                      <a:r>
                        <a:rPr lang="en-US" sz="1200">
                          <a:solidFill>
                            <a:srgbClr val="D5D5D5"/>
                          </a:solidFill>
                          <a:effectLst/>
                          <a:latin typeface="segoe-ui_semibold"/>
                        </a:rPr>
                        <a:t>Property</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Constraints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803770746"/>
                  </a:ext>
                </a:extLst>
              </a:tr>
              <a:tr h="1158270">
                <a:tc>
                  <a:txBody>
                    <a:bodyPr/>
                    <a:lstStyle/>
                    <a:p>
                      <a:pPr marL="0" marR="0" fontAlgn="t">
                        <a:spcBef>
                          <a:spcPts val="0"/>
                        </a:spcBef>
                        <a:spcAft>
                          <a:spcPts val="0"/>
                        </a:spcAft>
                      </a:pPr>
                      <a:r>
                        <a:rPr lang="en-US" sz="1200" b="1" dirty="0">
                          <a:solidFill>
                            <a:srgbClr val="D5D5D5"/>
                          </a:solidFill>
                          <a:effectLst/>
                          <a:latin typeface="segoe-ui_bold"/>
                        </a:rPr>
                        <a:t>name</a:t>
                      </a:r>
                      <a:endParaRPr lang="en-US" sz="1200" dirty="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Subnet name</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String of up to 80 characters. May contain letters, numbers, underscore, periods, or hyphens. Must start with a letter or number. Must end with a letter, number, or underscore. Can contains upper or lower case letters.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52461268"/>
                  </a:ext>
                </a:extLst>
              </a:tr>
              <a:tr h="539463">
                <a:tc>
                  <a:txBody>
                    <a:bodyPr/>
                    <a:lstStyle/>
                    <a:p>
                      <a:pPr marL="0" marR="0" fontAlgn="t">
                        <a:spcBef>
                          <a:spcPts val="0"/>
                        </a:spcBef>
                        <a:spcAft>
                          <a:spcPts val="0"/>
                        </a:spcAft>
                      </a:pPr>
                      <a:r>
                        <a:rPr lang="en-US" sz="1200" b="1">
                          <a:solidFill>
                            <a:srgbClr val="D5D5D5"/>
                          </a:solidFill>
                          <a:effectLst/>
                          <a:latin typeface="segoe-ui_bold"/>
                        </a:rPr>
                        <a:t>location</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location (also referred to as region).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one of the valid Azure locations.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808037165"/>
                  </a:ext>
                </a:extLst>
              </a:tr>
              <a:tr h="746468">
                <a:tc>
                  <a:txBody>
                    <a:bodyPr/>
                    <a:lstStyle/>
                    <a:p>
                      <a:pPr marL="0" marR="0" fontAlgn="t">
                        <a:spcBef>
                          <a:spcPts val="0"/>
                        </a:spcBef>
                        <a:spcAft>
                          <a:spcPts val="0"/>
                        </a:spcAft>
                      </a:pPr>
                      <a:r>
                        <a:rPr lang="en-US" sz="1200" b="1">
                          <a:solidFill>
                            <a:srgbClr val="D5D5D5"/>
                          </a:solidFill>
                          <a:effectLst/>
                          <a:latin typeface="segoe-ui_bold"/>
                        </a:rPr>
                        <a:t>addressPrefix</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Single address prefix that make up the subnet in CIDR notation</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a single CIDR block that is part of one of the VNet's address spaces.</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307204360"/>
                  </a:ext>
                </a:extLst>
              </a:tr>
              <a:tr h="746468">
                <a:tc>
                  <a:txBody>
                    <a:bodyPr/>
                    <a:lstStyle/>
                    <a:p>
                      <a:pPr marL="0" marR="0" fontAlgn="t">
                        <a:spcBef>
                          <a:spcPts val="0"/>
                        </a:spcBef>
                        <a:spcAft>
                          <a:spcPts val="0"/>
                        </a:spcAft>
                      </a:pPr>
                      <a:r>
                        <a:rPr lang="en-US" sz="1200" b="1">
                          <a:solidFill>
                            <a:srgbClr val="D5D5D5"/>
                          </a:solidFill>
                          <a:effectLst/>
                          <a:latin typeface="segoe-ui_bold"/>
                        </a:rPr>
                        <a:t>networkSecurityGroup</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NSG applied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952298209"/>
                  </a:ext>
                </a:extLst>
              </a:tr>
              <a:tr h="539463">
                <a:tc>
                  <a:txBody>
                    <a:bodyPr/>
                    <a:lstStyle/>
                    <a:p>
                      <a:pPr marL="0" marR="0" fontAlgn="t">
                        <a:spcBef>
                          <a:spcPts val="0"/>
                        </a:spcBef>
                        <a:spcAft>
                          <a:spcPts val="0"/>
                        </a:spcAft>
                      </a:pPr>
                      <a:r>
                        <a:rPr lang="en-US" sz="1200" b="1">
                          <a:solidFill>
                            <a:srgbClr val="D5D5D5"/>
                          </a:solidFill>
                          <a:effectLst/>
                          <a:latin typeface="segoe-ui_bold"/>
                        </a:rPr>
                        <a:t>routeTable</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Route table applied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1449412829"/>
                  </a:ext>
                </a:extLst>
              </a:tr>
              <a:tr h="953471">
                <a:tc>
                  <a:txBody>
                    <a:bodyPr/>
                    <a:lstStyle/>
                    <a:p>
                      <a:pPr marL="0" marR="0" fontAlgn="t">
                        <a:spcBef>
                          <a:spcPts val="0"/>
                        </a:spcBef>
                        <a:spcAft>
                          <a:spcPts val="0"/>
                        </a:spcAft>
                      </a:pPr>
                      <a:r>
                        <a:rPr lang="en-US" sz="1200" b="1">
                          <a:solidFill>
                            <a:srgbClr val="D5D5D5"/>
                          </a:solidFill>
                          <a:effectLst/>
                          <a:latin typeface="segoe-ui_bold"/>
                        </a:rPr>
                        <a:t>ipConfigurations</a:t>
                      </a:r>
                      <a:endParaRPr lang="en-US" sz="1200">
                        <a:solidFill>
                          <a:srgbClr val="D5D5D5"/>
                        </a:solidFill>
                        <a:effectLst/>
                        <a:latin typeface="segoe-ui_bold"/>
                      </a:endParaRP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IP configuration objects used by NICs connected to the subnet</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effectLst/>
                          <a:latin typeface="Calibri" panose="020F0502020204030204" pitchFamily="34" charset="0"/>
                        </a:rPr>
                        <a:t> </a:t>
                      </a:r>
                    </a:p>
                  </a:txBody>
                  <a:tcPr marL="43128" marR="43128" marT="43128" marB="43128">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564759040"/>
                  </a:ext>
                </a:extLst>
              </a:tr>
            </a:tbl>
          </a:graphicData>
        </a:graphic>
      </p:graphicFrame>
      <p:sp>
        <p:nvSpPr>
          <p:cNvPr id="9" name="Text Placeholder 8"/>
          <p:cNvSpPr>
            <a:spLocks noGrp="1"/>
          </p:cNvSpPr>
          <p:nvPr>
            <p:ph type="body" sz="quarter" idx="3"/>
          </p:nvPr>
        </p:nvSpPr>
        <p:spPr>
          <a:xfrm>
            <a:off x="6172200" y="1018026"/>
            <a:ext cx="5183188" cy="823912"/>
          </a:xfrm>
        </p:spPr>
        <p:txBody>
          <a:bodyPr/>
          <a:lstStyle/>
          <a:p>
            <a:r>
              <a:rPr lang="en-US" dirty="0"/>
              <a:t>Subnet Properties</a:t>
            </a:r>
          </a:p>
        </p:txBody>
      </p:sp>
      <p:graphicFrame>
        <p:nvGraphicFramePr>
          <p:cNvPr id="4" name="Table 3"/>
          <p:cNvGraphicFramePr>
            <a:graphicFrameLocks noGrp="1"/>
          </p:cNvGraphicFramePr>
          <p:nvPr>
            <p:extLst>
              <p:ext uri="{D42A27DB-BD31-4B8C-83A1-F6EECF244321}">
                <p14:modId xmlns:p14="http://schemas.microsoft.com/office/powerpoint/2010/main" val="1228971625"/>
              </p:ext>
            </p:extLst>
          </p:nvPr>
        </p:nvGraphicFramePr>
        <p:xfrm>
          <a:off x="126124" y="1841937"/>
          <a:ext cx="5675586" cy="5016062"/>
        </p:xfrm>
        <a:graphic>
          <a:graphicData uri="http://schemas.openxmlformats.org/drawingml/2006/table">
            <a:tbl>
              <a:tblPr/>
              <a:tblGrid>
                <a:gridCol w="1072055">
                  <a:extLst>
                    <a:ext uri="{9D8B030D-6E8A-4147-A177-3AD203B41FA5}">
                      <a16:colId xmlns:a16="http://schemas.microsoft.com/office/drawing/2014/main" val="657358434"/>
                    </a:ext>
                  </a:extLst>
                </a:gridCol>
                <a:gridCol w="1965435">
                  <a:extLst>
                    <a:ext uri="{9D8B030D-6E8A-4147-A177-3AD203B41FA5}">
                      <a16:colId xmlns:a16="http://schemas.microsoft.com/office/drawing/2014/main" val="1697970962"/>
                    </a:ext>
                  </a:extLst>
                </a:gridCol>
                <a:gridCol w="2638096">
                  <a:extLst>
                    <a:ext uri="{9D8B030D-6E8A-4147-A177-3AD203B41FA5}">
                      <a16:colId xmlns:a16="http://schemas.microsoft.com/office/drawing/2014/main" val="2753200378"/>
                    </a:ext>
                  </a:extLst>
                </a:gridCol>
              </a:tblGrid>
              <a:tr h="295468">
                <a:tc>
                  <a:txBody>
                    <a:bodyPr/>
                    <a:lstStyle/>
                    <a:p>
                      <a:pPr marL="0" marR="0" fontAlgn="t">
                        <a:spcBef>
                          <a:spcPts val="0"/>
                        </a:spcBef>
                        <a:spcAft>
                          <a:spcPts val="0"/>
                        </a:spcAft>
                      </a:pPr>
                      <a:r>
                        <a:rPr lang="en-US" sz="1200">
                          <a:solidFill>
                            <a:srgbClr val="D5D5D5"/>
                          </a:solidFill>
                          <a:effectLst/>
                          <a:latin typeface="segoe-ui_semibold"/>
                        </a:rPr>
                        <a:t>Property</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Description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semibold"/>
                        </a:rPr>
                        <a:t>Constraints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04550851"/>
                  </a:ext>
                </a:extLst>
              </a:tr>
              <a:tr h="1202480">
                <a:tc>
                  <a:txBody>
                    <a:bodyPr/>
                    <a:lstStyle/>
                    <a:p>
                      <a:pPr marL="0" marR="0" fontAlgn="t">
                        <a:spcBef>
                          <a:spcPts val="0"/>
                        </a:spcBef>
                        <a:spcAft>
                          <a:spcPts val="0"/>
                        </a:spcAft>
                      </a:pPr>
                      <a:r>
                        <a:rPr lang="en-US" sz="1200" b="1">
                          <a:solidFill>
                            <a:srgbClr val="D5D5D5"/>
                          </a:solidFill>
                          <a:effectLst/>
                          <a:latin typeface="segoe-ui_bold"/>
                        </a:rPr>
                        <a:t>name</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err="1">
                          <a:solidFill>
                            <a:srgbClr val="D5D5D5"/>
                          </a:solidFill>
                          <a:effectLst/>
                          <a:latin typeface="segoe-ui_normal"/>
                        </a:rPr>
                        <a:t>VNet</a:t>
                      </a:r>
                      <a:r>
                        <a:rPr lang="en-US" sz="1200" dirty="0">
                          <a:solidFill>
                            <a:srgbClr val="D5D5D5"/>
                          </a:solidFill>
                          <a:effectLst/>
                          <a:latin typeface="segoe-ui_normal"/>
                        </a:rPr>
                        <a:t> name</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String of up to 80 characters. May contain letters, numbers, underscore, periods, or hyphens. Must start with a letter or number. Must end with a letter, number, or underscore. Can contains upper or lower case letters.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426843159"/>
                  </a:ext>
                </a:extLst>
              </a:tr>
              <a:tr h="522220">
                <a:tc>
                  <a:txBody>
                    <a:bodyPr/>
                    <a:lstStyle/>
                    <a:p>
                      <a:pPr marL="0" marR="0" fontAlgn="t">
                        <a:spcBef>
                          <a:spcPts val="0"/>
                        </a:spcBef>
                        <a:spcAft>
                          <a:spcPts val="0"/>
                        </a:spcAft>
                      </a:pPr>
                      <a:r>
                        <a:rPr lang="en-US" sz="1200" b="1">
                          <a:solidFill>
                            <a:srgbClr val="D5D5D5"/>
                          </a:solidFill>
                          <a:effectLst/>
                          <a:latin typeface="segoe-ui_bold"/>
                        </a:rPr>
                        <a:t>location</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Azure location (also referred to as region).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one of the valid Azure locations.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9085173"/>
                  </a:ext>
                </a:extLst>
              </a:tr>
              <a:tr h="748973">
                <a:tc>
                  <a:txBody>
                    <a:bodyPr/>
                    <a:lstStyle/>
                    <a:p>
                      <a:pPr marL="0" marR="0" fontAlgn="t">
                        <a:spcBef>
                          <a:spcPts val="0"/>
                        </a:spcBef>
                        <a:spcAft>
                          <a:spcPts val="0"/>
                        </a:spcAft>
                      </a:pPr>
                      <a:r>
                        <a:rPr lang="en-US" sz="1200" b="1">
                          <a:solidFill>
                            <a:srgbClr val="D5D5D5"/>
                          </a:solidFill>
                          <a:effectLst/>
                          <a:latin typeface="segoe-ui_bold"/>
                        </a:rPr>
                        <a:t>addressSpace</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address prefixes that make up the VNet in CIDR notation.</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Must be an array of valid CIDR address blocks, including public IP address ranges.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90153004"/>
                  </a:ext>
                </a:extLst>
              </a:tr>
              <a:tr h="522220">
                <a:tc>
                  <a:txBody>
                    <a:bodyPr/>
                    <a:lstStyle/>
                    <a:p>
                      <a:pPr marL="0" marR="0" fontAlgn="t">
                        <a:spcBef>
                          <a:spcPts val="0"/>
                        </a:spcBef>
                        <a:spcAft>
                          <a:spcPts val="0"/>
                        </a:spcAft>
                      </a:pPr>
                      <a:r>
                        <a:rPr lang="en-US" sz="1200" b="1">
                          <a:solidFill>
                            <a:srgbClr val="D5D5D5"/>
                          </a:solidFill>
                          <a:effectLst/>
                          <a:latin typeface="segoe-ui_bold"/>
                        </a:rPr>
                        <a:t>subnets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Collection of subnets that make up the VNet</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see the subnet properties table below.</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727434917"/>
                  </a:ext>
                </a:extLst>
              </a:tr>
              <a:tr h="748973">
                <a:tc>
                  <a:txBody>
                    <a:bodyPr/>
                    <a:lstStyle/>
                    <a:p>
                      <a:pPr marL="0" marR="0" fontAlgn="t">
                        <a:spcBef>
                          <a:spcPts val="0"/>
                        </a:spcBef>
                        <a:spcAft>
                          <a:spcPts val="0"/>
                        </a:spcAft>
                      </a:pPr>
                      <a:r>
                        <a:rPr lang="en-US" sz="1200" b="1">
                          <a:solidFill>
                            <a:srgbClr val="D5D5D5"/>
                          </a:solidFill>
                          <a:effectLst/>
                          <a:latin typeface="segoe-ui_bold"/>
                        </a:rPr>
                        <a:t>dhcpOptions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Object that contains a single required property named </a:t>
                      </a:r>
                      <a:r>
                        <a:rPr lang="en-US" sz="1200" b="1">
                          <a:solidFill>
                            <a:srgbClr val="D5D5D5"/>
                          </a:solidFill>
                          <a:effectLst/>
                          <a:latin typeface="segoe-ui_bold"/>
                        </a:rPr>
                        <a:t>dnsServers</a:t>
                      </a:r>
                      <a:r>
                        <a:rPr lang="en-US" sz="1200">
                          <a:solidFill>
                            <a:srgbClr val="D5D5D5"/>
                          </a:solidFill>
                          <a:effectLst/>
                          <a:latin typeface="segoe-ui_normal"/>
                        </a:rPr>
                        <a:t>.</a:t>
                      </a:r>
                      <a:endParaRPr lang="en-US" sz="1200">
                        <a:solidFill>
                          <a:srgbClr val="D5D5D5"/>
                        </a:solidFill>
                        <a:effectLst/>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effectLst/>
                          <a:latin typeface="Calibri" panose="020F0502020204030204" pitchFamily="34" charset="0"/>
                        </a:rPr>
                        <a:t> </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3802388816"/>
                  </a:ext>
                </a:extLst>
              </a:tr>
              <a:tr h="975728">
                <a:tc>
                  <a:txBody>
                    <a:bodyPr/>
                    <a:lstStyle/>
                    <a:p>
                      <a:pPr marL="0" marR="0" fontAlgn="t">
                        <a:spcBef>
                          <a:spcPts val="0"/>
                        </a:spcBef>
                        <a:spcAft>
                          <a:spcPts val="0"/>
                        </a:spcAft>
                      </a:pPr>
                      <a:r>
                        <a:rPr lang="en-US" sz="1200" b="1">
                          <a:solidFill>
                            <a:srgbClr val="D5D5D5"/>
                          </a:solidFill>
                          <a:effectLst/>
                          <a:latin typeface="segoe-ui_bold"/>
                        </a:rPr>
                        <a:t>dnsServers</a:t>
                      </a:r>
                      <a:endParaRPr lang="en-US" sz="1200">
                        <a:solidFill>
                          <a:srgbClr val="D5D5D5"/>
                        </a:solidFill>
                        <a:effectLst/>
                        <a:latin typeface="segoe-ui_bold"/>
                      </a:endParaRP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a:solidFill>
                            <a:srgbClr val="D5D5D5"/>
                          </a:solidFill>
                          <a:effectLst/>
                          <a:latin typeface="segoe-ui_normal"/>
                        </a:rPr>
                        <a:t>Array of DNS servers used by the VNet. If no server is specified, Azure internal name resolution is used.</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tc>
                  <a:txBody>
                    <a:bodyPr/>
                    <a:lstStyle/>
                    <a:p>
                      <a:pPr marL="0" marR="0" fontAlgn="t">
                        <a:spcBef>
                          <a:spcPts val="0"/>
                        </a:spcBef>
                        <a:spcAft>
                          <a:spcPts val="0"/>
                        </a:spcAft>
                      </a:pPr>
                      <a:r>
                        <a:rPr lang="en-US" sz="1200" dirty="0">
                          <a:solidFill>
                            <a:srgbClr val="D5D5D5"/>
                          </a:solidFill>
                          <a:effectLst/>
                          <a:latin typeface="segoe-ui_normal"/>
                        </a:rPr>
                        <a:t>Must be an array of up to 10 DNS servers, by IP address</a:t>
                      </a:r>
                    </a:p>
                  </a:txBody>
                  <a:tcPr marL="38100" marR="38100" marT="25400" marB="2540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1A1A1A"/>
                    </a:solidFill>
                  </a:tcPr>
                </a:tc>
                <a:extLst>
                  <a:ext uri="{0D108BD9-81ED-4DB2-BD59-A6C34878D82A}">
                    <a16:rowId xmlns:a16="http://schemas.microsoft.com/office/drawing/2014/main" val="2393338952"/>
                  </a:ext>
                </a:extLst>
              </a:tr>
            </a:tbl>
          </a:graphicData>
        </a:graphic>
      </p:graphicFrame>
    </p:spTree>
    <p:extLst>
      <p:ext uri="{BB962C8B-B14F-4D97-AF65-F5344CB8AC3E}">
        <p14:creationId xmlns:p14="http://schemas.microsoft.com/office/powerpoint/2010/main" val="1358126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NSG rule process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6914" y="3624234"/>
            <a:ext cx="6157953" cy="30261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Networking: Network Security Groups</a:t>
            </a:r>
          </a:p>
        </p:txBody>
      </p:sp>
      <p:sp>
        <p:nvSpPr>
          <p:cNvPr id="3" name="Content Placeholder 2"/>
          <p:cNvSpPr>
            <a:spLocks noGrp="1"/>
          </p:cNvSpPr>
          <p:nvPr>
            <p:ph idx="1"/>
          </p:nvPr>
        </p:nvSpPr>
        <p:spPr>
          <a:xfrm>
            <a:off x="838199" y="1524000"/>
            <a:ext cx="5961993" cy="4652963"/>
          </a:xfrm>
        </p:spPr>
        <p:txBody>
          <a:bodyPr>
            <a:normAutofit fontScale="85000" lnSpcReduction="20000"/>
          </a:bodyPr>
          <a:lstStyle/>
          <a:p>
            <a:r>
              <a:rPr lang="en-US" dirty="0"/>
              <a:t>100/400 NSGs per region per sub</a:t>
            </a:r>
          </a:p>
          <a:p>
            <a:r>
              <a:rPr lang="en-US" dirty="0"/>
              <a:t>Rules per NSG: 200/500</a:t>
            </a:r>
          </a:p>
          <a:p>
            <a:r>
              <a:rPr lang="en-US" dirty="0"/>
              <a:t>Rules to allow/deny traffic</a:t>
            </a:r>
          </a:p>
          <a:p>
            <a:r>
              <a:rPr lang="en-US" dirty="0"/>
              <a:t>Rules for inbound/outbound</a:t>
            </a:r>
          </a:p>
          <a:p>
            <a:r>
              <a:rPr lang="en-US" dirty="0"/>
              <a:t>Can be associated with Subnets and/or directly to NICs attached to VMs.</a:t>
            </a:r>
          </a:p>
          <a:p>
            <a:r>
              <a:rPr lang="en-US" dirty="0"/>
              <a:t>Rules are based on Protocol, Source Port Range, Destination Port Range, Source Address Prefix, Destination Address Prefix</a:t>
            </a:r>
          </a:p>
          <a:p>
            <a:r>
              <a:rPr lang="en-US" dirty="0"/>
              <a:t>Default Tags for categories of IP addresses:</a:t>
            </a:r>
          </a:p>
          <a:p>
            <a:pPr lvl="1"/>
            <a:r>
              <a:rPr lang="en-US" dirty="0" err="1"/>
              <a:t>VirtualNetwork</a:t>
            </a:r>
            <a:endParaRPr lang="en-US" dirty="0"/>
          </a:p>
          <a:p>
            <a:pPr lvl="1"/>
            <a:r>
              <a:rPr lang="en-US" dirty="0" err="1"/>
              <a:t>AzureLoadbalancer</a:t>
            </a:r>
            <a:r>
              <a:rPr lang="en-US" dirty="0"/>
              <a:t> </a:t>
            </a:r>
          </a:p>
          <a:p>
            <a:pPr lvl="1"/>
            <a:r>
              <a:rPr lang="en-US" dirty="0"/>
              <a:t>Internet</a:t>
            </a:r>
          </a:p>
          <a:p>
            <a:r>
              <a:rPr lang="en-US" dirty="0"/>
              <a:t>Default Rules</a:t>
            </a:r>
          </a:p>
          <a:p>
            <a:endParaRPr lang="en-US" dirty="0"/>
          </a:p>
        </p:txBody>
      </p:sp>
      <p:sp>
        <p:nvSpPr>
          <p:cNvPr id="4" name="TextBox 3"/>
          <p:cNvSpPr txBox="1"/>
          <p:nvPr/>
        </p:nvSpPr>
        <p:spPr>
          <a:xfrm>
            <a:off x="1418897" y="6327228"/>
            <a:ext cx="7516994" cy="646331"/>
          </a:xfrm>
          <a:prstGeom prst="rect">
            <a:avLst/>
          </a:prstGeom>
          <a:noFill/>
        </p:spPr>
        <p:txBody>
          <a:bodyPr wrap="none" rtlCol="0">
            <a:spAutoFit/>
          </a:bodyPr>
          <a:lstStyle/>
          <a:p>
            <a:r>
              <a:rPr lang="en-US" dirty="0">
                <a:hlinkClick r:id="rId3"/>
              </a:rPr>
              <a:t>https://docs.microsoft.com/en-us/azure/virtual-network/virtual-networks-nsg</a:t>
            </a:r>
            <a:endParaRPr lang="en-US" dirty="0"/>
          </a:p>
          <a:p>
            <a:endParaRPr lang="en-US" dirty="0"/>
          </a:p>
        </p:txBody>
      </p:sp>
    </p:spTree>
    <p:extLst>
      <p:ext uri="{BB962C8B-B14F-4D97-AF65-F5344CB8AC3E}">
        <p14:creationId xmlns:p14="http://schemas.microsoft.com/office/powerpoint/2010/main" val="13882738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1821</TotalTime>
  <Words>4301</Words>
  <Application>Microsoft Office PowerPoint</Application>
  <PresentationFormat>Widescreen</PresentationFormat>
  <Paragraphs>625</Paragraphs>
  <Slides>50</Slides>
  <Notes>3</Notes>
  <HiddenSlides>1</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50</vt:i4>
      </vt:variant>
    </vt:vector>
  </HeadingPairs>
  <TitlesOfParts>
    <vt:vector size="65" baseType="lpstr">
      <vt:lpstr>Microsoft YaHei</vt:lpstr>
      <vt:lpstr>Arial</vt:lpstr>
      <vt:lpstr>Calibri</vt:lpstr>
      <vt:lpstr>Calibri Light</vt:lpstr>
      <vt:lpstr>Consolas</vt:lpstr>
      <vt:lpstr>Segoe UI</vt:lpstr>
      <vt:lpstr>Segoe UI Light</vt:lpstr>
      <vt:lpstr>Segoe UI Semilight</vt:lpstr>
      <vt:lpstr>segoe-ui_bold</vt:lpstr>
      <vt:lpstr>segoe-ui_normal</vt:lpstr>
      <vt:lpstr>segoe-ui_semibold</vt:lpstr>
      <vt:lpstr>Times New Roman</vt:lpstr>
      <vt:lpstr>Wingdings</vt:lpstr>
      <vt:lpstr>Office Theme</vt:lpstr>
      <vt:lpstr>5-50091_TR24_BO_CT_Template</vt:lpstr>
      <vt:lpstr>Design Azure Resource Manager (ARM) networking</vt:lpstr>
      <vt:lpstr>Exam 70-534 Architecting Microsoft Azure Solutions</vt:lpstr>
      <vt:lpstr>How to prepare and take the Exam</vt:lpstr>
      <vt:lpstr>#1 Design Azure Resource Manager (ARM) networking (5–10%)</vt:lpstr>
      <vt:lpstr>Networking: Virtual Networks</vt:lpstr>
      <vt:lpstr>Design Azure Resource Manager (ARM) networking</vt:lpstr>
      <vt:lpstr>Networking: Virtual Networks</vt:lpstr>
      <vt:lpstr>Networking: Virtual Networks</vt:lpstr>
      <vt:lpstr>Networking: Network Security Groups</vt:lpstr>
      <vt:lpstr>Networking: Network Security Groups</vt:lpstr>
      <vt:lpstr>Hybrid: Extend On Premises</vt:lpstr>
      <vt:lpstr>Hybrid: Extend On Premises</vt:lpstr>
      <vt:lpstr>Hybrid: VPN</vt:lpstr>
      <vt:lpstr>Hybrid: VPN</vt:lpstr>
      <vt:lpstr>Hybrid: VPN</vt:lpstr>
      <vt:lpstr>Hybrid: Express Route</vt:lpstr>
      <vt:lpstr>Hybrid: ExpressRoute</vt:lpstr>
      <vt:lpstr>Hybrid: ExpressRoute (99.95% SLA)</vt:lpstr>
      <vt:lpstr>Hybrid Network Design Considerations</vt:lpstr>
      <vt:lpstr>Network Services</vt:lpstr>
      <vt:lpstr>Network Services: Load Balancer</vt:lpstr>
      <vt:lpstr>Network Services: Load Balancer</vt:lpstr>
      <vt:lpstr>Network Services: Application Gateway</vt:lpstr>
      <vt:lpstr>Network Services: Traffic Manager</vt:lpstr>
      <vt:lpstr>Network Services: Traffic Manager</vt:lpstr>
      <vt:lpstr>Network Services</vt:lpstr>
      <vt:lpstr>Network Services: Azure DNS</vt:lpstr>
      <vt:lpstr>Networking Services: Private DNS</vt:lpstr>
      <vt:lpstr>Networking Services: Private DNS</vt:lpstr>
      <vt:lpstr>Networking Services: DHCP</vt:lpstr>
      <vt:lpstr>Networking Services: IP Addresses</vt:lpstr>
      <vt:lpstr>Networking Services: User Defined Routes </vt:lpstr>
      <vt:lpstr>PowerPoint Presentation</vt:lpstr>
      <vt:lpstr>You want to let your mobile workers connect to a Network in Azure so they can access an internal only system. What VPN solution should you deploy?</vt:lpstr>
      <vt:lpstr>You want to let your mobile workers connect to a Network in Azure so they can access an internal only system. What VPN solution should you deploy?</vt:lpstr>
      <vt:lpstr>You want to create a JumpBox in Azure, and only allow users to SSH into it from their home or office. The JumpBox IP address is 10.0.0.100. How should you configure the Network Security Group rule?</vt:lpstr>
      <vt:lpstr>You want to create a JumpBox in Azure, and only allow users to SSH into it from their home or office. The JumpBox IP address is 10.0.0.100. How should you configure the Network Security Group rule?</vt:lpstr>
      <vt:lpstr>I am updating an app to a new release. I want to minimize downtime as much as possible and slowly introduce the release into production. Which Traffic Manager routing method should I use?</vt:lpstr>
      <vt:lpstr>I am updating an app to a new release. I want to minimize downtime as much as possible and slowly introduce the release into production. Which Traffic Manager routing method should I use?</vt:lpstr>
      <vt:lpstr>You've got an Azure Vnet in Europe and one in North America. What is the most cost effective way to connect these vnets so they can communicate securely?</vt:lpstr>
      <vt:lpstr>You've got an Azure Vnet in Europe and one in North America. What is the most cost effective way to connect these vnets so they can communicate securely?</vt:lpstr>
      <vt:lpstr>When adding a new VM to a load balancer, what must I do?</vt:lpstr>
      <vt:lpstr>When adding a new VM to a load balancer, what must I do?</vt:lpstr>
      <vt:lpstr>I have 25 IIS websites that I want to host in Azure. Each has a separate domain. Some require https and some require cookie based session affinity. At a minimum, what will I need?</vt:lpstr>
      <vt:lpstr>I have 25 IIS websites that I want to host in Azure. Each has a separate domain. Some require https and some require cookie based session affinity. At a minimum, what will I need?</vt:lpstr>
      <vt:lpstr>I have VMs in 2 Azure Vnets that need to communicate via name resolution. What can I use?</vt:lpstr>
      <vt:lpstr>I have VMs in 2 Azure Vnets that need to communicate via name resolution. What can I use?</vt:lpstr>
      <vt:lpstr>Clients outside of Azure access my VM by IP address. I’ve maxed out my static Public IP addresses for the subscription and I occasionally need to turn the VM off. What is the most cost effective alternative?</vt:lpstr>
      <vt:lpstr>Clients outside of Azure access my VM by IP address. I’ve maxed out my static Public IP addresses for the subscription and I occasionally need to turn the VM off. What is the most cost effective alternative?</vt:lpstr>
      <vt:lpstr>Labs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Richter</dc:creator>
  <cp:lastModifiedBy>Mark Grimes</cp:lastModifiedBy>
  <cp:revision>49</cp:revision>
  <dcterms:created xsi:type="dcterms:W3CDTF">2017-06-01T19:54:22Z</dcterms:created>
  <dcterms:modified xsi:type="dcterms:W3CDTF">2017-06-11T04:09:10Z</dcterms:modified>
</cp:coreProperties>
</file>